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6"/>
  </p:notesMasterIdLst>
  <p:handoutMasterIdLst>
    <p:handoutMasterId r:id="rId47"/>
  </p:handoutMasterIdLst>
  <p:sldIdLst>
    <p:sldId id="257" r:id="rId3"/>
    <p:sldId id="258" r:id="rId4"/>
    <p:sldId id="271" r:id="rId5"/>
    <p:sldId id="273" r:id="rId6"/>
    <p:sldId id="294" r:id="rId7"/>
    <p:sldId id="295" r:id="rId8"/>
    <p:sldId id="296" r:id="rId9"/>
    <p:sldId id="297" r:id="rId10"/>
    <p:sldId id="298" r:id="rId11"/>
    <p:sldId id="325" r:id="rId12"/>
    <p:sldId id="326" r:id="rId13"/>
    <p:sldId id="327" r:id="rId14"/>
    <p:sldId id="299" r:id="rId15"/>
    <p:sldId id="300" r:id="rId16"/>
    <p:sldId id="302" r:id="rId17"/>
    <p:sldId id="301" r:id="rId18"/>
    <p:sldId id="303" r:id="rId19"/>
    <p:sldId id="306" r:id="rId20"/>
    <p:sldId id="305" r:id="rId21"/>
    <p:sldId id="307" r:id="rId22"/>
    <p:sldId id="308" r:id="rId23"/>
    <p:sldId id="309" r:id="rId24"/>
    <p:sldId id="310" r:id="rId25"/>
    <p:sldId id="313" r:id="rId26"/>
    <p:sldId id="314" r:id="rId27"/>
    <p:sldId id="319" r:id="rId28"/>
    <p:sldId id="320" r:id="rId29"/>
    <p:sldId id="321" r:id="rId30"/>
    <p:sldId id="323" r:id="rId31"/>
    <p:sldId id="322" r:id="rId32"/>
    <p:sldId id="315" r:id="rId33"/>
    <p:sldId id="316" r:id="rId34"/>
    <p:sldId id="275" r:id="rId35"/>
    <p:sldId id="317" r:id="rId36"/>
    <p:sldId id="324" r:id="rId37"/>
    <p:sldId id="336" r:id="rId38"/>
    <p:sldId id="318" r:id="rId39"/>
    <p:sldId id="332" r:id="rId40"/>
    <p:sldId id="335" r:id="rId41"/>
    <p:sldId id="333" r:id="rId42"/>
    <p:sldId id="331" r:id="rId43"/>
    <p:sldId id="293" r:id="rId44"/>
    <p:sldId id="263" r:id="rId4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8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C233C-3A6D-4598-B4AF-D20A7F4161B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B310DB4-894D-49CB-9356-C9A8FEF37868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3600" dirty="0"/>
            <a:t>一、彰化區綜合高中概況</a:t>
          </a:r>
        </a:p>
      </dgm:t>
    </dgm:pt>
    <dgm:pt modelId="{E247F628-2635-4630-8181-314DF8CA1F35}" type="parTrans" cxnId="{EB493711-9FBD-45AF-A25C-925AF645FCAD}">
      <dgm:prSet/>
      <dgm:spPr/>
      <dgm:t>
        <a:bodyPr/>
        <a:lstStyle/>
        <a:p>
          <a:endParaRPr lang="zh-TW" altLang="en-US"/>
        </a:p>
      </dgm:t>
    </dgm:pt>
    <dgm:pt modelId="{74296DFC-447E-46A1-91D8-D61D1147C196}" type="sibTrans" cxnId="{EB493711-9FBD-45AF-A25C-925AF645FCAD}">
      <dgm:prSet/>
      <dgm:spPr/>
      <dgm:t>
        <a:bodyPr/>
        <a:lstStyle/>
        <a:p>
          <a:endParaRPr lang="zh-TW" altLang="en-US"/>
        </a:p>
      </dgm:t>
    </dgm:pt>
    <dgm:pt modelId="{1CCE6D28-FBFE-49A2-82CE-D0BCEDF14929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3600" dirty="0"/>
            <a:t>二、綜合高中學校實務介紹──以彰化高商為例</a:t>
          </a:r>
        </a:p>
      </dgm:t>
    </dgm:pt>
    <dgm:pt modelId="{A6FB094C-A657-4E94-ACAF-D5B43B9935D1}" type="parTrans" cxnId="{C08EF3E6-D0BD-4A45-8E39-3142E4960CAB}">
      <dgm:prSet/>
      <dgm:spPr/>
      <dgm:t>
        <a:bodyPr/>
        <a:lstStyle/>
        <a:p>
          <a:endParaRPr lang="zh-TW" altLang="en-US"/>
        </a:p>
      </dgm:t>
    </dgm:pt>
    <dgm:pt modelId="{1CE34B31-B812-4A5B-A83E-A12321616F6F}" type="sibTrans" cxnId="{C08EF3E6-D0BD-4A45-8E39-3142E4960CAB}">
      <dgm:prSet/>
      <dgm:spPr/>
      <dgm:t>
        <a:bodyPr/>
        <a:lstStyle/>
        <a:p>
          <a:endParaRPr lang="zh-TW" altLang="en-US"/>
        </a:p>
      </dgm:t>
    </dgm:pt>
    <dgm:pt modelId="{AA276720-18CE-4336-8F7E-7A83BCCF5DBB}" type="pres">
      <dgm:prSet presAssocID="{AE2C233C-3A6D-4598-B4AF-D20A7F4161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A7C36F-84AB-4BCA-A263-B70C43D0B9BD}" type="pres">
      <dgm:prSet presAssocID="{5B310DB4-894D-49CB-9356-C9A8FEF37868}" presName="parentLin" presStyleCnt="0"/>
      <dgm:spPr/>
    </dgm:pt>
    <dgm:pt modelId="{C38C0E28-83BC-439C-A413-2B1507A89FF4}" type="pres">
      <dgm:prSet presAssocID="{5B310DB4-894D-49CB-9356-C9A8FEF37868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F84834C1-64AF-4E8B-8051-214917AEF80E}" type="pres">
      <dgm:prSet presAssocID="{5B310DB4-894D-49CB-9356-C9A8FEF37868}" presName="parentText" presStyleLbl="node1" presStyleIdx="0" presStyleCnt="2" custScaleX="13461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D64133-7966-4EC0-869F-6706ACDB2604}" type="pres">
      <dgm:prSet presAssocID="{5B310DB4-894D-49CB-9356-C9A8FEF37868}" presName="negativeSpace" presStyleCnt="0"/>
      <dgm:spPr/>
    </dgm:pt>
    <dgm:pt modelId="{C6B90A77-D6D4-4D9B-A516-0A01BAB934F1}" type="pres">
      <dgm:prSet presAssocID="{5B310DB4-894D-49CB-9356-C9A8FEF37868}" presName="childText" presStyleLbl="conFgAcc1" presStyleIdx="0" presStyleCnt="2" custScaleX="80725">
        <dgm:presLayoutVars>
          <dgm:bulletEnabled val="1"/>
        </dgm:presLayoutVars>
      </dgm:prSet>
      <dgm:spPr/>
    </dgm:pt>
    <dgm:pt modelId="{332A0FE3-8F09-4700-A420-6CBE0865A872}" type="pres">
      <dgm:prSet presAssocID="{74296DFC-447E-46A1-91D8-D61D1147C196}" presName="spaceBetweenRectangles" presStyleCnt="0"/>
      <dgm:spPr/>
    </dgm:pt>
    <dgm:pt modelId="{9AE0112C-3CE7-4127-8B5D-4DE8CD02A7D0}" type="pres">
      <dgm:prSet presAssocID="{1CCE6D28-FBFE-49A2-82CE-D0BCEDF14929}" presName="parentLin" presStyleCnt="0"/>
      <dgm:spPr/>
    </dgm:pt>
    <dgm:pt modelId="{369D0DB5-0EFC-43EE-B5FE-5ABE42B1B7EC}" type="pres">
      <dgm:prSet presAssocID="{1CCE6D28-FBFE-49A2-82CE-D0BCEDF14929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D3B703E5-BC84-4801-B3B2-CD73AB4A4EE2}" type="pres">
      <dgm:prSet presAssocID="{1CCE6D28-FBFE-49A2-82CE-D0BCEDF14929}" presName="parentText" presStyleLbl="node1" presStyleIdx="1" presStyleCnt="2" custScaleX="1344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5D4708-7809-4EDD-A471-9D59C6F420A5}" type="pres">
      <dgm:prSet presAssocID="{1CCE6D28-FBFE-49A2-82CE-D0BCEDF14929}" presName="negativeSpace" presStyleCnt="0"/>
      <dgm:spPr/>
    </dgm:pt>
    <dgm:pt modelId="{D69E71AF-AC70-4A95-8C1E-A9BA88ED5911}" type="pres">
      <dgm:prSet presAssocID="{1CCE6D28-FBFE-49A2-82CE-D0BCEDF14929}" presName="childText" presStyleLbl="conFgAcc1" presStyleIdx="1" presStyleCnt="2" custScaleX="81024">
        <dgm:presLayoutVars>
          <dgm:bulletEnabled val="1"/>
        </dgm:presLayoutVars>
      </dgm:prSet>
      <dgm:spPr/>
    </dgm:pt>
  </dgm:ptLst>
  <dgm:cxnLst>
    <dgm:cxn modelId="{15877113-0CD7-49D9-B01C-682E0749C5CC}" type="presOf" srcId="{1CCE6D28-FBFE-49A2-82CE-D0BCEDF14929}" destId="{D3B703E5-BC84-4801-B3B2-CD73AB4A4EE2}" srcOrd="1" destOrd="0" presId="urn:microsoft.com/office/officeart/2005/8/layout/list1"/>
    <dgm:cxn modelId="{2A32F250-3815-40F2-A8E0-F485650C5746}" type="presOf" srcId="{5B310DB4-894D-49CB-9356-C9A8FEF37868}" destId="{C38C0E28-83BC-439C-A413-2B1507A89FF4}" srcOrd="0" destOrd="0" presId="urn:microsoft.com/office/officeart/2005/8/layout/list1"/>
    <dgm:cxn modelId="{EB493711-9FBD-45AF-A25C-925AF645FCAD}" srcId="{AE2C233C-3A6D-4598-B4AF-D20A7F4161B3}" destId="{5B310DB4-894D-49CB-9356-C9A8FEF37868}" srcOrd="0" destOrd="0" parTransId="{E247F628-2635-4630-8181-314DF8CA1F35}" sibTransId="{74296DFC-447E-46A1-91D8-D61D1147C196}"/>
    <dgm:cxn modelId="{F5A301E5-FE30-4CD1-9408-22F77D7EBDE1}" type="presOf" srcId="{5B310DB4-894D-49CB-9356-C9A8FEF37868}" destId="{F84834C1-64AF-4E8B-8051-214917AEF80E}" srcOrd="1" destOrd="0" presId="urn:microsoft.com/office/officeart/2005/8/layout/list1"/>
    <dgm:cxn modelId="{2B2B6B77-D470-4E25-AD49-51DFD59B527C}" type="presOf" srcId="{AE2C233C-3A6D-4598-B4AF-D20A7F4161B3}" destId="{AA276720-18CE-4336-8F7E-7A83BCCF5DBB}" srcOrd="0" destOrd="0" presId="urn:microsoft.com/office/officeart/2005/8/layout/list1"/>
    <dgm:cxn modelId="{DA4A2B76-C1F5-4938-8165-85B23D785246}" type="presOf" srcId="{1CCE6D28-FBFE-49A2-82CE-D0BCEDF14929}" destId="{369D0DB5-0EFC-43EE-B5FE-5ABE42B1B7EC}" srcOrd="0" destOrd="0" presId="urn:microsoft.com/office/officeart/2005/8/layout/list1"/>
    <dgm:cxn modelId="{C08EF3E6-D0BD-4A45-8E39-3142E4960CAB}" srcId="{AE2C233C-3A6D-4598-B4AF-D20A7F4161B3}" destId="{1CCE6D28-FBFE-49A2-82CE-D0BCEDF14929}" srcOrd="1" destOrd="0" parTransId="{A6FB094C-A657-4E94-ACAF-D5B43B9935D1}" sibTransId="{1CE34B31-B812-4A5B-A83E-A12321616F6F}"/>
    <dgm:cxn modelId="{68C27F96-FE39-4214-B99F-6A218C51173D}" type="presParOf" srcId="{AA276720-18CE-4336-8F7E-7A83BCCF5DBB}" destId="{62A7C36F-84AB-4BCA-A263-B70C43D0B9BD}" srcOrd="0" destOrd="0" presId="urn:microsoft.com/office/officeart/2005/8/layout/list1"/>
    <dgm:cxn modelId="{A9923241-C83E-476B-803D-FB7242CD8744}" type="presParOf" srcId="{62A7C36F-84AB-4BCA-A263-B70C43D0B9BD}" destId="{C38C0E28-83BC-439C-A413-2B1507A89FF4}" srcOrd="0" destOrd="0" presId="urn:microsoft.com/office/officeart/2005/8/layout/list1"/>
    <dgm:cxn modelId="{1F7E5F96-650D-440F-BAE1-4134213C1229}" type="presParOf" srcId="{62A7C36F-84AB-4BCA-A263-B70C43D0B9BD}" destId="{F84834C1-64AF-4E8B-8051-214917AEF80E}" srcOrd="1" destOrd="0" presId="urn:microsoft.com/office/officeart/2005/8/layout/list1"/>
    <dgm:cxn modelId="{554413CA-A5ED-4A4A-A88E-5107036AC0FA}" type="presParOf" srcId="{AA276720-18CE-4336-8F7E-7A83BCCF5DBB}" destId="{1DD64133-7966-4EC0-869F-6706ACDB2604}" srcOrd="1" destOrd="0" presId="urn:microsoft.com/office/officeart/2005/8/layout/list1"/>
    <dgm:cxn modelId="{9A8871FD-CD94-4933-BB47-297A59D0B50E}" type="presParOf" srcId="{AA276720-18CE-4336-8F7E-7A83BCCF5DBB}" destId="{C6B90A77-D6D4-4D9B-A516-0A01BAB934F1}" srcOrd="2" destOrd="0" presId="urn:microsoft.com/office/officeart/2005/8/layout/list1"/>
    <dgm:cxn modelId="{A4F11582-DF64-4ED4-867E-C2CB9ABBB964}" type="presParOf" srcId="{AA276720-18CE-4336-8F7E-7A83BCCF5DBB}" destId="{332A0FE3-8F09-4700-A420-6CBE0865A872}" srcOrd="3" destOrd="0" presId="urn:microsoft.com/office/officeart/2005/8/layout/list1"/>
    <dgm:cxn modelId="{CC785382-F383-43CB-84B4-BAA97400D40D}" type="presParOf" srcId="{AA276720-18CE-4336-8F7E-7A83BCCF5DBB}" destId="{9AE0112C-3CE7-4127-8B5D-4DE8CD02A7D0}" srcOrd="4" destOrd="0" presId="urn:microsoft.com/office/officeart/2005/8/layout/list1"/>
    <dgm:cxn modelId="{4C784520-EDAC-47B0-B034-F6578BA09A12}" type="presParOf" srcId="{9AE0112C-3CE7-4127-8B5D-4DE8CD02A7D0}" destId="{369D0DB5-0EFC-43EE-B5FE-5ABE42B1B7EC}" srcOrd="0" destOrd="0" presId="urn:microsoft.com/office/officeart/2005/8/layout/list1"/>
    <dgm:cxn modelId="{2612D746-83B3-4C11-9708-54D90EC69B2D}" type="presParOf" srcId="{9AE0112C-3CE7-4127-8B5D-4DE8CD02A7D0}" destId="{D3B703E5-BC84-4801-B3B2-CD73AB4A4EE2}" srcOrd="1" destOrd="0" presId="urn:microsoft.com/office/officeart/2005/8/layout/list1"/>
    <dgm:cxn modelId="{2BE9981E-0B9A-44AE-A37D-86023026618E}" type="presParOf" srcId="{AA276720-18CE-4336-8F7E-7A83BCCF5DBB}" destId="{B15D4708-7809-4EDD-A471-9D59C6F420A5}" srcOrd="5" destOrd="0" presId="urn:microsoft.com/office/officeart/2005/8/layout/list1"/>
    <dgm:cxn modelId="{751A04AC-1D90-4B48-8466-6E6BB8D0D55C}" type="presParOf" srcId="{AA276720-18CE-4336-8F7E-7A83BCCF5DBB}" destId="{D69E71AF-AC70-4A95-8C1E-A9BA88ED59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FCBE7-FFA6-4D9F-8797-38632CC5FD5A}" type="doc">
      <dgm:prSet loTypeId="urn:microsoft.com/office/officeart/2005/8/layout/cycle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D8BE119-E734-4D67-A299-96416BF0EBB2}">
      <dgm:prSet phldrT="[文字]" custT="1"/>
      <dgm:spPr/>
      <dgm:t>
        <a:bodyPr/>
        <a:lstStyle/>
        <a:p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統整</a:t>
          </a:r>
          <a:endParaRPr lang="zh-TW" altLang="en-US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93A1A7-EB5A-4168-99AA-F815ABF5AF36}" type="parTrans" cxnId="{430BB79A-2C97-4E60-8E00-3697F3E13A72}">
      <dgm:prSet/>
      <dgm:spPr/>
      <dgm:t>
        <a:bodyPr/>
        <a:lstStyle/>
        <a:p>
          <a:endParaRPr lang="zh-TW" altLang="en-US"/>
        </a:p>
      </dgm:t>
    </dgm:pt>
    <dgm:pt modelId="{62CB900A-CDCC-4E9F-9F6C-283E58A0ADA1}" type="sibTrans" cxnId="{430BB79A-2C97-4E60-8E00-3697F3E13A72}">
      <dgm:prSet/>
      <dgm:spPr/>
      <dgm:t>
        <a:bodyPr/>
        <a:lstStyle/>
        <a:p>
          <a:endParaRPr lang="zh-TW" altLang="en-US"/>
        </a:p>
      </dgm:t>
    </dgm:pt>
    <dgm:pt modelId="{A7C8B20B-C995-4A3F-B06D-1E714A0C5F2B}">
      <dgm:prSet phldrT="[文字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試探</a:t>
          </a:r>
          <a:endParaRPr lang="zh-TW" altLang="en-US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649C27-58D4-4E98-A143-EF98D4CF01CB}" type="parTrans" cxnId="{B60A1E18-E109-4DC6-8252-9318BEA1D988}">
      <dgm:prSet/>
      <dgm:spPr/>
      <dgm:t>
        <a:bodyPr/>
        <a:lstStyle/>
        <a:p>
          <a:endParaRPr lang="zh-TW" altLang="en-US"/>
        </a:p>
      </dgm:t>
    </dgm:pt>
    <dgm:pt modelId="{FBAC86A9-E12B-4AC0-B55F-1CE023559131}" type="sibTrans" cxnId="{B60A1E18-E109-4DC6-8252-9318BEA1D988}">
      <dgm:prSet/>
      <dgm:spPr/>
      <dgm:t>
        <a:bodyPr/>
        <a:lstStyle/>
        <a:p>
          <a:endParaRPr lang="zh-TW" altLang="en-US"/>
        </a:p>
      </dgm:t>
    </dgm:pt>
    <dgm:pt modelId="{244461E3-F460-45D5-A0BB-AA704945D330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分化</a:t>
          </a:r>
          <a:endParaRPr lang="zh-TW" altLang="en-US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0EDDB7-0BC4-4DDD-B381-6EC1C6C7C167}" type="parTrans" cxnId="{D5254ED5-2149-4395-A216-2757D02366A7}">
      <dgm:prSet/>
      <dgm:spPr/>
      <dgm:t>
        <a:bodyPr/>
        <a:lstStyle/>
        <a:p>
          <a:endParaRPr lang="zh-TW" altLang="en-US"/>
        </a:p>
      </dgm:t>
    </dgm:pt>
    <dgm:pt modelId="{73112745-3067-4EC8-A1D8-8B52147B3BF7}" type="sibTrans" cxnId="{D5254ED5-2149-4395-A216-2757D02366A7}">
      <dgm:prSet/>
      <dgm:spPr/>
      <dgm:t>
        <a:bodyPr/>
        <a:lstStyle/>
        <a:p>
          <a:endParaRPr lang="zh-TW" altLang="en-US"/>
        </a:p>
      </dgm:t>
    </dgm:pt>
    <dgm:pt modelId="{3E2E7F70-BF73-4FED-9FCA-1D8B4FA4043B}">
      <dgm:prSet phldrT="[文字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彈性</a:t>
          </a:r>
          <a:endParaRPr lang="zh-TW" altLang="en-US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21F58A-6E5D-4655-94F4-4560EF74D1BB}" type="parTrans" cxnId="{4794B869-7299-4A4A-8EFD-38D7558B9D0C}">
      <dgm:prSet/>
      <dgm:spPr/>
      <dgm:t>
        <a:bodyPr/>
        <a:lstStyle/>
        <a:p>
          <a:endParaRPr lang="zh-TW" altLang="en-US"/>
        </a:p>
      </dgm:t>
    </dgm:pt>
    <dgm:pt modelId="{EE84081D-7976-4D32-B5CC-488AFF315E60}" type="sibTrans" cxnId="{4794B869-7299-4A4A-8EFD-38D7558B9D0C}">
      <dgm:prSet/>
      <dgm:spPr/>
      <dgm:t>
        <a:bodyPr/>
        <a:lstStyle/>
        <a:p>
          <a:endParaRPr lang="zh-TW" altLang="en-US"/>
        </a:p>
      </dgm:t>
    </dgm:pt>
    <dgm:pt modelId="{D2B8C5CD-29E4-4E13-8A3F-435B0031246D}">
      <dgm:prSet phldrT="[文字]" custT="1"/>
      <dgm:spPr/>
      <dgm:t>
        <a:bodyPr/>
        <a:lstStyle/>
        <a:p>
          <a:r>
            <a:rPr lang="zh-TW" altLang="en-US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人本</a:t>
          </a:r>
          <a:endParaRPr lang="zh-TW" altLang="en-US" sz="4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334F8E-5649-4CD0-A2AF-F776AF3BAB13}" type="parTrans" cxnId="{F9C681F9-1EEC-4DB3-A4BD-CA83B8B84E08}">
      <dgm:prSet/>
      <dgm:spPr/>
      <dgm:t>
        <a:bodyPr/>
        <a:lstStyle/>
        <a:p>
          <a:endParaRPr lang="zh-TW" altLang="en-US"/>
        </a:p>
      </dgm:t>
    </dgm:pt>
    <dgm:pt modelId="{A0757EFE-FA89-49F3-8BEE-C101E6086546}" type="sibTrans" cxnId="{F9C681F9-1EEC-4DB3-A4BD-CA83B8B84E08}">
      <dgm:prSet/>
      <dgm:spPr/>
      <dgm:t>
        <a:bodyPr/>
        <a:lstStyle/>
        <a:p>
          <a:endParaRPr lang="zh-TW" altLang="en-US"/>
        </a:p>
      </dgm:t>
    </dgm:pt>
    <dgm:pt modelId="{D6B58C8F-B00A-46E2-BBEA-5324C927D185}" type="pres">
      <dgm:prSet presAssocID="{00CFCBE7-FFA6-4D9F-8797-38632CC5FD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FC1C4F0-0D8D-4927-80BA-8A540C5324B7}" type="pres">
      <dgm:prSet presAssocID="{6D8BE119-E734-4D67-A299-96416BF0EB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78D552-9B4B-462D-ACBE-A6C165648C6B}" type="pres">
      <dgm:prSet presAssocID="{6D8BE119-E734-4D67-A299-96416BF0EBB2}" presName="spNode" presStyleCnt="0"/>
      <dgm:spPr/>
    </dgm:pt>
    <dgm:pt modelId="{9BD1C7D0-B83C-47F6-B326-B3A4B55FCA83}" type="pres">
      <dgm:prSet presAssocID="{62CB900A-CDCC-4E9F-9F6C-283E58A0ADA1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781558C5-3B8E-4AD3-AA52-349FCED60E77}" type="pres">
      <dgm:prSet presAssocID="{A7C8B20B-C995-4A3F-B06D-1E714A0C5F2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9C01B8-FB82-40E4-A386-6B17B795549D}" type="pres">
      <dgm:prSet presAssocID="{A7C8B20B-C995-4A3F-B06D-1E714A0C5F2B}" presName="spNode" presStyleCnt="0"/>
      <dgm:spPr/>
    </dgm:pt>
    <dgm:pt modelId="{01B62ECF-0225-42B3-8C52-B5C0B5525A23}" type="pres">
      <dgm:prSet presAssocID="{FBAC86A9-E12B-4AC0-B55F-1CE023559131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8F995591-649E-405E-B86F-26206BDEC2C2}" type="pres">
      <dgm:prSet presAssocID="{244461E3-F460-45D5-A0BB-AA704945D3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FB41B2-B0B3-41BF-9D92-0E56C43BE14E}" type="pres">
      <dgm:prSet presAssocID="{244461E3-F460-45D5-A0BB-AA704945D330}" presName="spNode" presStyleCnt="0"/>
      <dgm:spPr/>
    </dgm:pt>
    <dgm:pt modelId="{48EFE615-F4A8-4062-8C95-518F1FFD3149}" type="pres">
      <dgm:prSet presAssocID="{73112745-3067-4EC8-A1D8-8B52147B3BF7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B8506B16-4F71-49D8-A4F2-75A5CCEB222C}" type="pres">
      <dgm:prSet presAssocID="{3E2E7F70-BF73-4FED-9FCA-1D8B4FA4043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8B4AC-A470-422A-A090-9C893362D367}" type="pres">
      <dgm:prSet presAssocID="{3E2E7F70-BF73-4FED-9FCA-1D8B4FA4043B}" presName="spNode" presStyleCnt="0"/>
      <dgm:spPr/>
    </dgm:pt>
    <dgm:pt modelId="{BA20C232-F05C-4938-8008-FCD6C2C697AF}" type="pres">
      <dgm:prSet presAssocID="{EE84081D-7976-4D32-B5CC-488AFF315E60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BA4F6DEF-6FA0-4941-83B8-0623BC92D357}" type="pres">
      <dgm:prSet presAssocID="{D2B8C5CD-29E4-4E13-8A3F-435B003124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267D78-46DB-474B-96BD-71774B5B6BC4}" type="pres">
      <dgm:prSet presAssocID="{D2B8C5CD-29E4-4E13-8A3F-435B0031246D}" presName="spNode" presStyleCnt="0"/>
      <dgm:spPr/>
    </dgm:pt>
    <dgm:pt modelId="{842DA779-8570-4F40-B775-6D570A99AFE5}" type="pres">
      <dgm:prSet presAssocID="{A0757EFE-FA89-49F3-8BEE-C101E6086546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DB34C482-28DC-4AAF-8D04-4BA621D5C781}" type="presOf" srcId="{A0757EFE-FA89-49F3-8BEE-C101E6086546}" destId="{842DA779-8570-4F40-B775-6D570A99AFE5}" srcOrd="0" destOrd="0" presId="urn:microsoft.com/office/officeart/2005/8/layout/cycle6"/>
    <dgm:cxn modelId="{C35928FD-D3E6-4973-8BE8-0ED77EA44FF0}" type="presOf" srcId="{FBAC86A9-E12B-4AC0-B55F-1CE023559131}" destId="{01B62ECF-0225-42B3-8C52-B5C0B5525A23}" srcOrd="0" destOrd="0" presId="urn:microsoft.com/office/officeart/2005/8/layout/cycle6"/>
    <dgm:cxn modelId="{DFD1F366-469B-4721-B2EB-E1DF64925F44}" type="presOf" srcId="{A7C8B20B-C995-4A3F-B06D-1E714A0C5F2B}" destId="{781558C5-3B8E-4AD3-AA52-349FCED60E77}" srcOrd="0" destOrd="0" presId="urn:microsoft.com/office/officeart/2005/8/layout/cycle6"/>
    <dgm:cxn modelId="{D5254ED5-2149-4395-A216-2757D02366A7}" srcId="{00CFCBE7-FFA6-4D9F-8797-38632CC5FD5A}" destId="{244461E3-F460-45D5-A0BB-AA704945D330}" srcOrd="2" destOrd="0" parTransId="{B00EDDB7-0BC4-4DDD-B381-6EC1C6C7C167}" sibTransId="{73112745-3067-4EC8-A1D8-8B52147B3BF7}"/>
    <dgm:cxn modelId="{B60A1E18-E109-4DC6-8252-9318BEA1D988}" srcId="{00CFCBE7-FFA6-4D9F-8797-38632CC5FD5A}" destId="{A7C8B20B-C995-4A3F-B06D-1E714A0C5F2B}" srcOrd="1" destOrd="0" parTransId="{6B649C27-58D4-4E98-A143-EF98D4CF01CB}" sibTransId="{FBAC86A9-E12B-4AC0-B55F-1CE023559131}"/>
    <dgm:cxn modelId="{F5FA18F7-0114-4581-B48A-65E67A62FBF4}" type="presOf" srcId="{244461E3-F460-45D5-A0BB-AA704945D330}" destId="{8F995591-649E-405E-B86F-26206BDEC2C2}" srcOrd="0" destOrd="0" presId="urn:microsoft.com/office/officeart/2005/8/layout/cycle6"/>
    <dgm:cxn modelId="{4794B869-7299-4A4A-8EFD-38D7558B9D0C}" srcId="{00CFCBE7-FFA6-4D9F-8797-38632CC5FD5A}" destId="{3E2E7F70-BF73-4FED-9FCA-1D8B4FA4043B}" srcOrd="3" destOrd="0" parTransId="{E021F58A-6E5D-4655-94F4-4560EF74D1BB}" sibTransId="{EE84081D-7976-4D32-B5CC-488AFF315E60}"/>
    <dgm:cxn modelId="{E7E33B88-684E-48AA-BBB3-3D5395886577}" type="presOf" srcId="{62CB900A-CDCC-4E9F-9F6C-283E58A0ADA1}" destId="{9BD1C7D0-B83C-47F6-B326-B3A4B55FCA83}" srcOrd="0" destOrd="0" presId="urn:microsoft.com/office/officeart/2005/8/layout/cycle6"/>
    <dgm:cxn modelId="{430BB79A-2C97-4E60-8E00-3697F3E13A72}" srcId="{00CFCBE7-FFA6-4D9F-8797-38632CC5FD5A}" destId="{6D8BE119-E734-4D67-A299-96416BF0EBB2}" srcOrd="0" destOrd="0" parTransId="{5493A1A7-EB5A-4168-99AA-F815ABF5AF36}" sibTransId="{62CB900A-CDCC-4E9F-9F6C-283E58A0ADA1}"/>
    <dgm:cxn modelId="{F9C9B8D0-8374-4B0C-B624-7FE14C9E24A6}" type="presOf" srcId="{00CFCBE7-FFA6-4D9F-8797-38632CC5FD5A}" destId="{D6B58C8F-B00A-46E2-BBEA-5324C927D185}" srcOrd="0" destOrd="0" presId="urn:microsoft.com/office/officeart/2005/8/layout/cycle6"/>
    <dgm:cxn modelId="{7169DE3C-91CF-4827-B6E9-1C08A29886E5}" type="presOf" srcId="{3E2E7F70-BF73-4FED-9FCA-1D8B4FA4043B}" destId="{B8506B16-4F71-49D8-A4F2-75A5CCEB222C}" srcOrd="0" destOrd="0" presId="urn:microsoft.com/office/officeart/2005/8/layout/cycle6"/>
    <dgm:cxn modelId="{546E41B7-E875-4C4C-AB87-27A483B9B870}" type="presOf" srcId="{73112745-3067-4EC8-A1D8-8B52147B3BF7}" destId="{48EFE615-F4A8-4062-8C95-518F1FFD3149}" srcOrd="0" destOrd="0" presId="urn:microsoft.com/office/officeart/2005/8/layout/cycle6"/>
    <dgm:cxn modelId="{B15B73C8-6413-43C3-B8BF-6C5D65B63CC6}" type="presOf" srcId="{EE84081D-7976-4D32-B5CC-488AFF315E60}" destId="{BA20C232-F05C-4938-8008-FCD6C2C697AF}" srcOrd="0" destOrd="0" presId="urn:microsoft.com/office/officeart/2005/8/layout/cycle6"/>
    <dgm:cxn modelId="{F9C681F9-1EEC-4DB3-A4BD-CA83B8B84E08}" srcId="{00CFCBE7-FFA6-4D9F-8797-38632CC5FD5A}" destId="{D2B8C5CD-29E4-4E13-8A3F-435B0031246D}" srcOrd="4" destOrd="0" parTransId="{C7334F8E-5649-4CD0-A2AF-F776AF3BAB13}" sibTransId="{A0757EFE-FA89-49F3-8BEE-C101E6086546}"/>
    <dgm:cxn modelId="{A4BBC5B5-9181-4686-B9C2-A57AC7C62216}" type="presOf" srcId="{D2B8C5CD-29E4-4E13-8A3F-435B0031246D}" destId="{BA4F6DEF-6FA0-4941-83B8-0623BC92D357}" srcOrd="0" destOrd="0" presId="urn:microsoft.com/office/officeart/2005/8/layout/cycle6"/>
    <dgm:cxn modelId="{73B35879-C6BC-4556-A256-FBF577C2D119}" type="presOf" srcId="{6D8BE119-E734-4D67-A299-96416BF0EBB2}" destId="{CFC1C4F0-0D8D-4927-80BA-8A540C5324B7}" srcOrd="0" destOrd="0" presId="urn:microsoft.com/office/officeart/2005/8/layout/cycle6"/>
    <dgm:cxn modelId="{D6FEE62A-DC09-4237-8147-B1F8354C9A5B}" type="presParOf" srcId="{D6B58C8F-B00A-46E2-BBEA-5324C927D185}" destId="{CFC1C4F0-0D8D-4927-80BA-8A540C5324B7}" srcOrd="0" destOrd="0" presId="urn:microsoft.com/office/officeart/2005/8/layout/cycle6"/>
    <dgm:cxn modelId="{4824A1AA-301A-4933-AFD0-853B70754CAE}" type="presParOf" srcId="{D6B58C8F-B00A-46E2-BBEA-5324C927D185}" destId="{5178D552-9B4B-462D-ACBE-A6C165648C6B}" srcOrd="1" destOrd="0" presId="urn:microsoft.com/office/officeart/2005/8/layout/cycle6"/>
    <dgm:cxn modelId="{4E5675D4-D1F5-4A73-87BA-9955950B5F40}" type="presParOf" srcId="{D6B58C8F-B00A-46E2-BBEA-5324C927D185}" destId="{9BD1C7D0-B83C-47F6-B326-B3A4B55FCA83}" srcOrd="2" destOrd="0" presId="urn:microsoft.com/office/officeart/2005/8/layout/cycle6"/>
    <dgm:cxn modelId="{A45E41FF-D25A-4A5D-A47B-D07E94086736}" type="presParOf" srcId="{D6B58C8F-B00A-46E2-BBEA-5324C927D185}" destId="{781558C5-3B8E-4AD3-AA52-349FCED60E77}" srcOrd="3" destOrd="0" presId="urn:microsoft.com/office/officeart/2005/8/layout/cycle6"/>
    <dgm:cxn modelId="{B2C0F4C9-6FE1-45BD-B230-AF44B5932112}" type="presParOf" srcId="{D6B58C8F-B00A-46E2-BBEA-5324C927D185}" destId="{359C01B8-FB82-40E4-A386-6B17B795549D}" srcOrd="4" destOrd="0" presId="urn:microsoft.com/office/officeart/2005/8/layout/cycle6"/>
    <dgm:cxn modelId="{B1642B0E-63CD-42A6-B5E3-E69853830BD7}" type="presParOf" srcId="{D6B58C8F-B00A-46E2-BBEA-5324C927D185}" destId="{01B62ECF-0225-42B3-8C52-B5C0B5525A23}" srcOrd="5" destOrd="0" presId="urn:microsoft.com/office/officeart/2005/8/layout/cycle6"/>
    <dgm:cxn modelId="{D300762B-A8EE-4738-AB19-40D8A66F1516}" type="presParOf" srcId="{D6B58C8F-B00A-46E2-BBEA-5324C927D185}" destId="{8F995591-649E-405E-B86F-26206BDEC2C2}" srcOrd="6" destOrd="0" presId="urn:microsoft.com/office/officeart/2005/8/layout/cycle6"/>
    <dgm:cxn modelId="{7AC69A48-CECD-4CB2-9BB0-C29131F13AE1}" type="presParOf" srcId="{D6B58C8F-B00A-46E2-BBEA-5324C927D185}" destId="{7FFB41B2-B0B3-41BF-9D92-0E56C43BE14E}" srcOrd="7" destOrd="0" presId="urn:microsoft.com/office/officeart/2005/8/layout/cycle6"/>
    <dgm:cxn modelId="{2E015853-6A30-491A-AB03-F4508FCA4FA7}" type="presParOf" srcId="{D6B58C8F-B00A-46E2-BBEA-5324C927D185}" destId="{48EFE615-F4A8-4062-8C95-518F1FFD3149}" srcOrd="8" destOrd="0" presId="urn:microsoft.com/office/officeart/2005/8/layout/cycle6"/>
    <dgm:cxn modelId="{AF62B8DF-53D8-46C4-991B-7F1F2EC5676C}" type="presParOf" srcId="{D6B58C8F-B00A-46E2-BBEA-5324C927D185}" destId="{B8506B16-4F71-49D8-A4F2-75A5CCEB222C}" srcOrd="9" destOrd="0" presId="urn:microsoft.com/office/officeart/2005/8/layout/cycle6"/>
    <dgm:cxn modelId="{7D59CE0A-A23C-43AA-9AFE-E2312BA67C32}" type="presParOf" srcId="{D6B58C8F-B00A-46E2-BBEA-5324C927D185}" destId="{0028B4AC-A470-422A-A090-9C893362D367}" srcOrd="10" destOrd="0" presId="urn:microsoft.com/office/officeart/2005/8/layout/cycle6"/>
    <dgm:cxn modelId="{3B49FB97-22A5-49AD-9210-D661141A35C4}" type="presParOf" srcId="{D6B58C8F-B00A-46E2-BBEA-5324C927D185}" destId="{BA20C232-F05C-4938-8008-FCD6C2C697AF}" srcOrd="11" destOrd="0" presId="urn:microsoft.com/office/officeart/2005/8/layout/cycle6"/>
    <dgm:cxn modelId="{88119E33-E490-4C04-AB4B-4BA9410FF378}" type="presParOf" srcId="{D6B58C8F-B00A-46E2-BBEA-5324C927D185}" destId="{BA4F6DEF-6FA0-4941-83B8-0623BC92D357}" srcOrd="12" destOrd="0" presId="urn:microsoft.com/office/officeart/2005/8/layout/cycle6"/>
    <dgm:cxn modelId="{934DC316-4EEA-4B1E-A777-BAD0CCED48CA}" type="presParOf" srcId="{D6B58C8F-B00A-46E2-BBEA-5324C927D185}" destId="{5A267D78-46DB-474B-96BD-71774B5B6BC4}" srcOrd="13" destOrd="0" presId="urn:microsoft.com/office/officeart/2005/8/layout/cycle6"/>
    <dgm:cxn modelId="{2D5D114C-F293-4E93-9553-AA26AF84F73E}" type="presParOf" srcId="{D6B58C8F-B00A-46E2-BBEA-5324C927D185}" destId="{842DA779-8570-4F40-B775-6D570A99AFE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90A77-D6D4-4D9B-A516-0A01BAB934F1}">
      <dsp:nvSpPr>
        <dsp:cNvPr id="0" name=""/>
        <dsp:cNvSpPr/>
      </dsp:nvSpPr>
      <dsp:spPr>
        <a:xfrm>
          <a:off x="0" y="490644"/>
          <a:ext cx="8982098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834C1-64AF-4E8B-8051-214917AEF80E}">
      <dsp:nvSpPr>
        <dsp:cNvPr id="0" name=""/>
        <dsp:cNvSpPr/>
      </dsp:nvSpPr>
      <dsp:spPr>
        <a:xfrm>
          <a:off x="556339" y="3564"/>
          <a:ext cx="10484515" cy="97416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96" tIns="0" rIns="294396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/>
            <a:t>一、彰化區綜合高中概況</a:t>
          </a:r>
        </a:p>
      </dsp:txBody>
      <dsp:txXfrm>
        <a:off x="603894" y="51119"/>
        <a:ext cx="10389405" cy="879050"/>
      </dsp:txXfrm>
    </dsp:sp>
    <dsp:sp modelId="{D69E71AF-AC70-4A95-8C1E-A9BA88ED5911}">
      <dsp:nvSpPr>
        <dsp:cNvPr id="0" name=""/>
        <dsp:cNvSpPr/>
      </dsp:nvSpPr>
      <dsp:spPr>
        <a:xfrm>
          <a:off x="0" y="1987525"/>
          <a:ext cx="9015367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703E5-BC84-4801-B3B2-CD73AB4A4EE2}">
      <dsp:nvSpPr>
        <dsp:cNvPr id="0" name=""/>
        <dsp:cNvSpPr/>
      </dsp:nvSpPr>
      <dsp:spPr>
        <a:xfrm>
          <a:off x="556339" y="1500445"/>
          <a:ext cx="10469249" cy="97416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96" tIns="0" rIns="294396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/>
            <a:t>二、綜合高中學校實務介紹──以彰化高商為例</a:t>
          </a:r>
        </a:p>
      </dsp:txBody>
      <dsp:txXfrm>
        <a:off x="603894" y="1548000"/>
        <a:ext cx="10374139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1C4F0-0D8D-4927-80BA-8A540C5324B7}">
      <dsp:nvSpPr>
        <dsp:cNvPr id="0" name=""/>
        <dsp:cNvSpPr/>
      </dsp:nvSpPr>
      <dsp:spPr>
        <a:xfrm>
          <a:off x="2894669" y="2945"/>
          <a:ext cx="1632611" cy="10611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統整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46472" y="54748"/>
        <a:ext cx="1529005" cy="957591"/>
      </dsp:txXfrm>
    </dsp:sp>
    <dsp:sp modelId="{9BD1C7D0-B83C-47F6-B326-B3A4B55FCA83}">
      <dsp:nvSpPr>
        <dsp:cNvPr id="0" name=""/>
        <dsp:cNvSpPr/>
      </dsp:nvSpPr>
      <dsp:spPr>
        <a:xfrm>
          <a:off x="1591186" y="533543"/>
          <a:ext cx="4239576" cy="4239576"/>
        </a:xfrm>
        <a:custGeom>
          <a:avLst/>
          <a:gdLst/>
          <a:ahLst/>
          <a:cxnLst/>
          <a:rect l="0" t="0" r="0" b="0"/>
          <a:pathLst>
            <a:path>
              <a:moveTo>
                <a:pt x="2947304" y="168194"/>
              </a:moveTo>
              <a:arcTo wR="2119788" hR="2119788" stAng="17578678" swAng="196105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558C5-3B8E-4AD3-AA52-349FCED60E77}">
      <dsp:nvSpPr>
        <dsp:cNvPr id="0" name=""/>
        <dsp:cNvSpPr/>
      </dsp:nvSpPr>
      <dsp:spPr>
        <a:xfrm>
          <a:off x="4910707" y="1467682"/>
          <a:ext cx="1632611" cy="1061197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試探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962510" y="1519485"/>
        <a:ext cx="1529005" cy="957591"/>
      </dsp:txXfrm>
    </dsp:sp>
    <dsp:sp modelId="{01B62ECF-0225-42B3-8C52-B5C0B5525A23}">
      <dsp:nvSpPr>
        <dsp:cNvPr id="0" name=""/>
        <dsp:cNvSpPr/>
      </dsp:nvSpPr>
      <dsp:spPr>
        <a:xfrm>
          <a:off x="1591186" y="533543"/>
          <a:ext cx="4239576" cy="4239576"/>
        </a:xfrm>
        <a:custGeom>
          <a:avLst/>
          <a:gdLst/>
          <a:ahLst/>
          <a:cxnLst/>
          <a:rect l="0" t="0" r="0" b="0"/>
          <a:pathLst>
            <a:path>
              <a:moveTo>
                <a:pt x="4236673" y="2008884"/>
              </a:moveTo>
              <a:arcTo wR="2119788" hR="2119788" stAng="21420061" swAng="2195930"/>
            </a:path>
          </a:pathLst>
        </a:custGeom>
        <a:noFill/>
        <a:ln w="6350" cap="flat" cmpd="sng" algn="ctr">
          <a:solidFill>
            <a:schemeClr val="accent5">
              <a:hueOff val="4288381"/>
              <a:satOff val="-6150"/>
              <a:lumOff val="30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95591-649E-405E-B86F-26206BDEC2C2}">
      <dsp:nvSpPr>
        <dsp:cNvPr id="0" name=""/>
        <dsp:cNvSpPr/>
      </dsp:nvSpPr>
      <dsp:spPr>
        <a:xfrm>
          <a:off x="4140649" y="3837678"/>
          <a:ext cx="1632611" cy="1061197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分化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92452" y="3889481"/>
        <a:ext cx="1529005" cy="957591"/>
      </dsp:txXfrm>
    </dsp:sp>
    <dsp:sp modelId="{48EFE615-F4A8-4062-8C95-518F1FFD3149}">
      <dsp:nvSpPr>
        <dsp:cNvPr id="0" name=""/>
        <dsp:cNvSpPr/>
      </dsp:nvSpPr>
      <dsp:spPr>
        <a:xfrm>
          <a:off x="1591186" y="533543"/>
          <a:ext cx="4239576" cy="4239576"/>
        </a:xfrm>
        <a:custGeom>
          <a:avLst/>
          <a:gdLst/>
          <a:ahLst/>
          <a:cxnLst/>
          <a:rect l="0" t="0" r="0" b="0"/>
          <a:pathLst>
            <a:path>
              <a:moveTo>
                <a:pt x="2541044" y="4197297"/>
              </a:moveTo>
              <a:arcTo wR="2119788" hR="2119788" stAng="4712254" swAng="1375492"/>
            </a:path>
          </a:pathLst>
        </a:custGeom>
        <a:noFill/>
        <a:ln w="6350" cap="flat" cmpd="sng" algn="ctr">
          <a:solidFill>
            <a:schemeClr val="accent5">
              <a:hueOff val="8576763"/>
              <a:satOff val="-12300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06B16-4F71-49D8-A4F2-75A5CCEB222C}">
      <dsp:nvSpPr>
        <dsp:cNvPr id="0" name=""/>
        <dsp:cNvSpPr/>
      </dsp:nvSpPr>
      <dsp:spPr>
        <a:xfrm>
          <a:off x="1648688" y="3837678"/>
          <a:ext cx="1632611" cy="1061197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彈性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0491" y="3889481"/>
        <a:ext cx="1529005" cy="957591"/>
      </dsp:txXfrm>
    </dsp:sp>
    <dsp:sp modelId="{BA20C232-F05C-4938-8008-FCD6C2C697AF}">
      <dsp:nvSpPr>
        <dsp:cNvPr id="0" name=""/>
        <dsp:cNvSpPr/>
      </dsp:nvSpPr>
      <dsp:spPr>
        <a:xfrm>
          <a:off x="1591186" y="533543"/>
          <a:ext cx="4239576" cy="4239576"/>
        </a:xfrm>
        <a:custGeom>
          <a:avLst/>
          <a:gdLst/>
          <a:ahLst/>
          <a:cxnLst/>
          <a:rect l="0" t="0" r="0" b="0"/>
          <a:pathLst>
            <a:path>
              <a:moveTo>
                <a:pt x="354168" y="3292856"/>
              </a:moveTo>
              <a:arcTo wR="2119788" hR="2119788" stAng="8784009" swAng="2195930"/>
            </a:path>
          </a:pathLst>
        </a:custGeom>
        <a:noFill/>
        <a:ln w="6350" cap="flat" cmpd="sng" algn="ctr">
          <a:solidFill>
            <a:schemeClr val="accent5">
              <a:hueOff val="12865144"/>
              <a:satOff val="-18449"/>
              <a:lumOff val="91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4F6DEF-6FA0-4941-83B8-0623BC92D357}">
      <dsp:nvSpPr>
        <dsp:cNvPr id="0" name=""/>
        <dsp:cNvSpPr/>
      </dsp:nvSpPr>
      <dsp:spPr>
        <a:xfrm>
          <a:off x="878630" y="1467682"/>
          <a:ext cx="1632611" cy="1061197"/>
        </a:xfrm>
        <a:prstGeom prst="roundRect">
          <a:avLst/>
        </a:prstGeom>
        <a:solidFill>
          <a:schemeClr val="accent5">
            <a:hueOff val="17153525"/>
            <a:satOff val="-24599"/>
            <a:lumOff val="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人本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30433" y="1519485"/>
        <a:ext cx="1529005" cy="957591"/>
      </dsp:txXfrm>
    </dsp:sp>
    <dsp:sp modelId="{842DA779-8570-4F40-B775-6D570A99AFE5}">
      <dsp:nvSpPr>
        <dsp:cNvPr id="0" name=""/>
        <dsp:cNvSpPr/>
      </dsp:nvSpPr>
      <dsp:spPr>
        <a:xfrm>
          <a:off x="1591186" y="533543"/>
          <a:ext cx="4239576" cy="4239576"/>
        </a:xfrm>
        <a:custGeom>
          <a:avLst/>
          <a:gdLst/>
          <a:ahLst/>
          <a:cxnLst/>
          <a:rect l="0" t="0" r="0" b="0"/>
          <a:pathLst>
            <a:path>
              <a:moveTo>
                <a:pt x="369423" y="924076"/>
              </a:moveTo>
              <a:arcTo wR="2119788" hR="2119788" stAng="12860269" swAng="1961053"/>
            </a:path>
          </a:pathLst>
        </a:custGeom>
        <a:noFill/>
        <a:ln w="6350" cap="flat" cmpd="sng" algn="ctr">
          <a:solidFill>
            <a:schemeClr val="accent5">
              <a:hueOff val="17153525"/>
              <a:satOff val="-24599"/>
              <a:lumOff val="1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 latinLnBrk="0">
              <a:defRPr lang="zh-TW" sz="1200"/>
            </a:lvl1pPr>
          </a:lstStyle>
          <a:p>
            <a:fld id="{85A3416D-7FED-43BC-AA7C-D92DBA01ED64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 latinLnBrk="0">
              <a:defRPr lang="zh-TW"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 latinLnBrk="0">
              <a:defRPr lang="zh-TW" sz="5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9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 latinLnBrk="0">
              <a:defRPr lang="zh-TW"/>
            </a:lvl1pPr>
          </a:lstStyle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" name="手繪多邊形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1" name="手繪多邊形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</p:grpSp>
        <p:sp>
          <p:nvSpPr>
            <p:cNvPr id="12" name="手繪多邊形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8" name="手繪多邊形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9" name="手繪多邊形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latinLnBrk="0">
              <a:buNone/>
              <a:defRPr lang="zh-TW" sz="3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 latinLnBrk="0">
              <a:defRPr lang="zh-TW" sz="4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  <p:grpSp>
        <p:nvGrpSpPr>
          <p:cNvPr id="9" name="群組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  <p:grpSp>
        <p:nvGrpSpPr>
          <p:cNvPr id="35" name="群組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grpSp>
        <p:nvGrpSpPr>
          <p:cNvPr id="65" name="群組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7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8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69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0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1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2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3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4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5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6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77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zh-TW" altLang="en-US"/>
              <a:pPr/>
              <a:t>2025/3/20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253839"/>
            <a:ext cx="6858002" cy="2008117"/>
          </a:xfrm>
        </p:spPr>
        <p:txBody>
          <a:bodyPr>
            <a:normAutofit/>
          </a:bodyPr>
          <a:lstStyle/>
          <a:p>
            <a:r>
              <a:rPr lang="zh-TW" altLang="zh-TW" sz="2800" dirty="0"/>
              <a:t>主辦單位：教育部</a:t>
            </a:r>
            <a:r>
              <a:rPr lang="zh-TW" altLang="en-US" sz="2800" dirty="0"/>
              <a:t>國民及學前教育署</a:t>
            </a:r>
            <a:endParaRPr lang="en-US" altLang="zh-TW" sz="2800" dirty="0"/>
          </a:p>
          <a:p>
            <a:r>
              <a:rPr lang="zh-TW" altLang="en-US" sz="2800" dirty="0"/>
              <a:t>委辦單位：國立屏北高級中學</a:t>
            </a:r>
            <a:endParaRPr lang="en-US" altLang="zh-TW" sz="2800" dirty="0"/>
          </a:p>
          <a:p>
            <a:r>
              <a:rPr lang="zh-TW" altLang="en-US" sz="2800" dirty="0"/>
              <a:t>承辦單位：國立彰化高級商業職業學校</a:t>
            </a:r>
            <a:endParaRPr lang="en-US" altLang="zh-TW" sz="2800" dirty="0"/>
          </a:p>
          <a:p>
            <a:r>
              <a:rPr lang="zh-TW" altLang="en-US" sz="2800" dirty="0"/>
              <a:t>主  講  人</a:t>
            </a:r>
            <a:r>
              <a:rPr lang="zh-TW" altLang="en-US" sz="2800" dirty="0" smtClean="0"/>
              <a:t>：國立彰化</a:t>
            </a:r>
            <a:r>
              <a:rPr lang="zh-TW" altLang="en-US" sz="2800" dirty="0"/>
              <a:t>高商    尤靜如組長</a:t>
            </a:r>
            <a:endParaRPr lang="zh-TW" altLang="zh-TW" sz="2800" dirty="0"/>
          </a:p>
        </p:txBody>
      </p:sp>
      <p:sp>
        <p:nvSpPr>
          <p:cNvPr id="5" name="標題 1"/>
          <p:cNvSpPr>
            <a:spLocks noGrp="1"/>
          </p:cNvSpPr>
          <p:nvPr>
            <p:ph type="ctrTitle"/>
          </p:nvPr>
        </p:nvSpPr>
        <p:spPr>
          <a:xfrm>
            <a:off x="3417713" y="866981"/>
            <a:ext cx="6858002" cy="80772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altLang="zh-TW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學年度綜合型高中宣導</a:t>
            </a:r>
            <a:r>
              <a:rPr lang="en-US" altLang="zh-TW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7219" y="167470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4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綜合高中</a:t>
            </a:r>
            <a:endParaRPr lang="en-US" altLang="zh-TW" sz="40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4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學校實務介紹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63137" y="1365183"/>
            <a:ext cx="455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書：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課程地圖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3" y="2420531"/>
            <a:ext cx="5701325" cy="427599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0" y="2499640"/>
            <a:ext cx="5595847" cy="4196885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2021377" y="1988584"/>
            <a:ext cx="201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總體課程地圖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271055" y="1974717"/>
            <a:ext cx="205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學程課程地圖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196617" y="1395960"/>
            <a:ext cx="285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示例：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彰化高商</a:t>
            </a:r>
          </a:p>
        </p:txBody>
      </p:sp>
    </p:spTree>
    <p:extLst>
      <p:ext uri="{BB962C8B-B14F-4D97-AF65-F5344CB8AC3E}">
        <p14:creationId xmlns:p14="http://schemas.microsoft.com/office/powerpoint/2010/main" val="33812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63137" y="1365183"/>
            <a:ext cx="930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書：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教學科目與學分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數表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19" y="1995354"/>
            <a:ext cx="3775342" cy="46243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48" y="1894845"/>
            <a:ext cx="3507178" cy="48933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b="11326"/>
          <a:stretch/>
        </p:blipFill>
        <p:spPr>
          <a:xfrm>
            <a:off x="8216513" y="1894845"/>
            <a:ext cx="3176588" cy="462033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/>
          <a:srcRect t="93874"/>
          <a:stretch/>
        </p:blipFill>
        <p:spPr>
          <a:xfrm>
            <a:off x="8216513" y="6460067"/>
            <a:ext cx="3176588" cy="31919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8628879" y="1395960"/>
            <a:ext cx="285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示例：文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興高中</a:t>
            </a:r>
          </a:p>
        </p:txBody>
      </p:sp>
    </p:spTree>
    <p:extLst>
      <p:ext uri="{BB962C8B-B14F-4D97-AF65-F5344CB8AC3E}">
        <p14:creationId xmlns:p14="http://schemas.microsoft.com/office/powerpoint/2010/main" val="15949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63137" y="1365183"/>
            <a:ext cx="930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書：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教學大綱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69" y="1949957"/>
            <a:ext cx="2828898" cy="48626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11" y="2108200"/>
            <a:ext cx="2595733" cy="47044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154" y="2319290"/>
            <a:ext cx="3915230" cy="443401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8628879" y="1505859"/>
            <a:ext cx="285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示例：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溪湖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高中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r>
              <a:rPr lang="zh-TW" altLang="en-US" dirty="0"/>
              <a:t>彰化區綜合高中學校現況：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0" y="6519446"/>
            <a:ext cx="59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</a:rPr>
              <a:t>資料來源：「全國高級中等學校課程計畫平臺」各校課程計畫書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244762" y="248279"/>
            <a:ext cx="289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</a:rPr>
              <a:t>、溪湖高中</a:t>
            </a:r>
          </a:p>
        </p:txBody>
      </p:sp>
      <p:pic>
        <p:nvPicPr>
          <p:cNvPr id="1026" name="圖片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27064" r="12957"/>
          <a:stretch/>
        </p:blipFill>
        <p:spPr bwMode="auto">
          <a:xfrm>
            <a:off x="1771651" y="894610"/>
            <a:ext cx="8675722" cy="562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0" y="3961137"/>
            <a:ext cx="200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綜合型高中</a:t>
            </a:r>
          </a:p>
        </p:txBody>
      </p:sp>
      <p:sp>
        <p:nvSpPr>
          <p:cNvPr id="19" name="矩形 18"/>
          <p:cNvSpPr/>
          <p:nvPr/>
        </p:nvSpPr>
        <p:spPr>
          <a:xfrm>
            <a:off x="1925869" y="2295525"/>
            <a:ext cx="1066800" cy="4105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244762" y="4937760"/>
            <a:ext cx="1369696" cy="64839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r>
              <a:rPr lang="zh-TW" altLang="en-US" dirty="0"/>
              <a:t>彰化區綜合高中學校現況：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0" y="6519446"/>
            <a:ext cx="59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</a:rPr>
              <a:t>資料來源：「全國高級中等學校課程計畫平臺」各校課程計畫書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244762" y="248279"/>
            <a:ext cx="289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</a:rPr>
              <a:t>2</a:t>
            </a:r>
            <a:r>
              <a:rPr lang="zh-TW" altLang="en-US" sz="3600" b="1" dirty="0">
                <a:solidFill>
                  <a:srgbClr val="002060"/>
                </a:solidFill>
              </a:rPr>
              <a:t>、彰化高商</a:t>
            </a:r>
          </a:p>
        </p:txBody>
      </p:sp>
      <p:pic>
        <p:nvPicPr>
          <p:cNvPr id="2050" name="圖片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18977" r="12319"/>
          <a:stretch/>
        </p:blipFill>
        <p:spPr bwMode="auto">
          <a:xfrm>
            <a:off x="1857375" y="956341"/>
            <a:ext cx="5509088" cy="550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857375" y="2000014"/>
            <a:ext cx="765638" cy="4457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-81227" y="4442491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綜合型高中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-81227" y="2950488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技術型高中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07037" y="5529586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進修部</a:t>
            </a:r>
          </a:p>
        </p:txBody>
      </p:sp>
      <p:sp>
        <p:nvSpPr>
          <p:cNvPr id="3" name="矩形 2"/>
          <p:cNvSpPr/>
          <p:nvPr/>
        </p:nvSpPr>
        <p:spPr>
          <a:xfrm>
            <a:off x="1924051" y="4524376"/>
            <a:ext cx="5372100" cy="94348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545619" y="4734506"/>
            <a:ext cx="272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專門學程未成班</a:t>
            </a:r>
          </a:p>
        </p:txBody>
      </p:sp>
    </p:spTree>
    <p:extLst>
      <p:ext uri="{BB962C8B-B14F-4D97-AF65-F5344CB8AC3E}">
        <p14:creationId xmlns:p14="http://schemas.microsoft.com/office/powerpoint/2010/main" val="7055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r>
              <a:rPr lang="zh-TW" altLang="en-US" dirty="0"/>
              <a:t>彰化區綜合高中學校現況：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0" y="6519446"/>
            <a:ext cx="59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</a:rPr>
              <a:t>資料來源：「全國高級中等學校課程計畫平臺」各校課程計畫書</a:t>
            </a:r>
          </a:p>
        </p:txBody>
      </p:sp>
      <p:pic>
        <p:nvPicPr>
          <p:cNvPr id="3074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22003" r="13269" b="2478"/>
          <a:stretch/>
        </p:blipFill>
        <p:spPr bwMode="auto">
          <a:xfrm>
            <a:off x="1771650" y="1420504"/>
            <a:ext cx="6276975" cy="50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6244762" y="248279"/>
            <a:ext cx="289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</a:rPr>
              <a:t>3</a:t>
            </a:r>
            <a:r>
              <a:rPr lang="zh-TW" altLang="en-US" sz="3600" b="1" dirty="0">
                <a:solidFill>
                  <a:srgbClr val="002060"/>
                </a:solidFill>
              </a:rPr>
              <a:t>、文興高中</a:t>
            </a:r>
          </a:p>
        </p:txBody>
      </p:sp>
      <p:sp>
        <p:nvSpPr>
          <p:cNvPr id="7" name="矩形 6"/>
          <p:cNvSpPr/>
          <p:nvPr/>
        </p:nvSpPr>
        <p:spPr>
          <a:xfrm>
            <a:off x="1857375" y="2000014"/>
            <a:ext cx="765638" cy="4457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-100277" y="3954542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綜合型高中</a:t>
            </a:r>
          </a:p>
        </p:txBody>
      </p:sp>
    </p:spTree>
    <p:extLst>
      <p:ext uri="{BB962C8B-B14F-4D97-AF65-F5344CB8AC3E}">
        <p14:creationId xmlns:p14="http://schemas.microsoft.com/office/powerpoint/2010/main" val="936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r>
              <a:rPr lang="zh-TW" altLang="en-US" dirty="0"/>
              <a:t>彰化區綜合高中學校現況：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0" y="6519446"/>
            <a:ext cx="598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</a:rPr>
              <a:t>資料來源：「全國高級中等學校課程計畫平臺」各校課程計畫書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244762" y="248279"/>
            <a:ext cx="381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</a:rPr>
              <a:t>4</a:t>
            </a:r>
            <a:r>
              <a:rPr lang="zh-TW" altLang="en-US" sz="3600" b="1" dirty="0">
                <a:solidFill>
                  <a:srgbClr val="002060"/>
                </a:solidFill>
              </a:rPr>
              <a:t>、和美實驗學校</a:t>
            </a:r>
          </a:p>
        </p:txBody>
      </p:sp>
      <p:pic>
        <p:nvPicPr>
          <p:cNvPr id="3075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25300" r="9838"/>
          <a:stretch/>
        </p:blipFill>
        <p:spPr bwMode="auto">
          <a:xfrm>
            <a:off x="1714500" y="1447328"/>
            <a:ext cx="8077759" cy="50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828800" y="2857500"/>
            <a:ext cx="1038225" cy="29908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-50138" y="3198557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普通型高中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-75207" y="3829705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技術型高中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-75207" y="4762411"/>
            <a:ext cx="204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綜合型高中</a:t>
            </a:r>
          </a:p>
        </p:txBody>
      </p:sp>
      <p:sp>
        <p:nvSpPr>
          <p:cNvPr id="14" name="矩形 13"/>
          <p:cNvSpPr/>
          <p:nvPr/>
        </p:nvSpPr>
        <p:spPr>
          <a:xfrm>
            <a:off x="6461589" y="4266784"/>
            <a:ext cx="760460" cy="153352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229226" y="4267201"/>
            <a:ext cx="760460" cy="153352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7688065" y="4266784"/>
            <a:ext cx="760460" cy="153352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9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395" y="193962"/>
            <a:ext cx="7739147" cy="181581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zh-TW" altLang="en-US" dirty="0"/>
              <a:t>二、綜合高中學校實務介紹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3100" dirty="0"/>
              <a:t>            ──以彰化高商為例</a:t>
            </a:r>
          </a:p>
        </p:txBody>
      </p:sp>
      <p:pic>
        <p:nvPicPr>
          <p:cNvPr id="5" name="圖片 4" descr="new-1"/>
          <p:cNvPicPr/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6225" y="2009775"/>
            <a:ext cx="583472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統整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試探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990599"/>
            <a:ext cx="4593928" cy="57054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73" y="990599"/>
            <a:ext cx="5375515" cy="400271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781674" y="4915505"/>
            <a:ext cx="6200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試探科目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部定必修、校訂必修、校訂選修</a:t>
            </a:r>
          </a:p>
        </p:txBody>
      </p:sp>
      <p:sp>
        <p:nvSpPr>
          <p:cNvPr id="9" name="矩形 8"/>
          <p:cNvSpPr/>
          <p:nvPr/>
        </p:nvSpPr>
        <p:spPr>
          <a:xfrm>
            <a:off x="1828800" y="5105400"/>
            <a:ext cx="3746203" cy="304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53988" y="4915505"/>
            <a:ext cx="1674812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</a:t>
            </a:r>
          </a:p>
        </p:txBody>
      </p:sp>
    </p:spTree>
    <p:extLst>
      <p:ext uri="{BB962C8B-B14F-4D97-AF65-F5344CB8AC3E}">
        <p14:creationId xmlns:p14="http://schemas.microsoft.com/office/powerpoint/2010/main" val="30602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統整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試探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083731" y="1499957"/>
            <a:ext cx="4174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試探科目</a:t>
            </a:r>
          </a:p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彈性學習時間：職業試探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76" y="3744832"/>
            <a:ext cx="4667148" cy="26262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76" y="999456"/>
            <a:ext cx="3136900" cy="23526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5" y="3771247"/>
            <a:ext cx="3519085" cy="263990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50889" y="6402462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▲設計科技學程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805179" y="3355487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▲電子商務學程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911105" y="6451345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▲應用英語學程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911105" y="3401915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▲會計事務學程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2" y="959174"/>
            <a:ext cx="3589436" cy="23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322885" y="971029"/>
            <a:ext cx="1582740" cy="97536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大綱</a:t>
            </a:r>
            <a:endParaRPr lang="zh-TW" altLang="zh-TW" sz="5400" dirty="0"/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944918"/>
              </p:ext>
            </p:extLst>
          </p:nvPr>
        </p:nvGraphicFramePr>
        <p:xfrm>
          <a:off x="788193" y="2400300"/>
          <a:ext cx="11126787" cy="282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統整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試探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991272" y="729701"/>
            <a:ext cx="4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校外教學：大學校系參訪</a:t>
            </a:r>
          </a:p>
        </p:txBody>
      </p:sp>
      <p:pic>
        <p:nvPicPr>
          <p:cNvPr id="16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4"/>
          <a:stretch/>
        </p:blipFill>
        <p:spPr>
          <a:xfrm>
            <a:off x="225214" y="1403495"/>
            <a:ext cx="4305449" cy="238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30397"/>
          <a:stretch/>
        </p:blipFill>
        <p:spPr>
          <a:xfrm>
            <a:off x="4854453" y="1436213"/>
            <a:ext cx="7076928" cy="238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字方塊 17"/>
          <p:cNvSpPr txBox="1"/>
          <p:nvPr/>
        </p:nvSpPr>
        <p:spPr>
          <a:xfrm>
            <a:off x="1653272" y="3791327"/>
            <a:ext cx="172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國立臺灣大學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653272" y="6319000"/>
            <a:ext cx="162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國立暨南大學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828162" y="3698994"/>
            <a:ext cx="172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國立中正大學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6289401" y="6361458"/>
            <a:ext cx="113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亞洲大學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509" y="4001301"/>
            <a:ext cx="3336487" cy="250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字方塊 22"/>
          <p:cNvSpPr txBox="1"/>
          <p:nvPr/>
        </p:nvSpPr>
        <p:spPr>
          <a:xfrm>
            <a:off x="9395272" y="6369498"/>
            <a:ext cx="207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國立中興大學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0" y="4226410"/>
            <a:ext cx="3986859" cy="224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3" descr="D:\文件\105學年度\105-12校外教學參觀\105高一校外教學參觀\04照片\20170525綜高一年級校外教學參觀\IMG_1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28" y="4160659"/>
            <a:ext cx="3499175" cy="233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8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統整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試探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991271" y="729701"/>
            <a:ext cx="5838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校外教學：觀光工廠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博物館參訪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r="10567"/>
          <a:stretch/>
        </p:blipFill>
        <p:spPr>
          <a:xfrm>
            <a:off x="4279836" y="2012769"/>
            <a:ext cx="3788229" cy="3531157"/>
          </a:xfrm>
          <a:prstGeom prst="rect">
            <a:avLst/>
          </a:prstGeom>
        </p:spPr>
      </p:pic>
      <p:pic>
        <p:nvPicPr>
          <p:cNvPr id="27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02" y="4352925"/>
            <a:ext cx="3900340" cy="220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D:\文件\104學年度\104-17校外教學參觀\104\高一\09照片\校外教學參觀(高一1)\第四組\13446337_628624810623781_1303886407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22755"/>
          <a:stretch/>
        </p:blipFill>
        <p:spPr bwMode="auto">
          <a:xfrm>
            <a:off x="800100" y="1580383"/>
            <a:ext cx="3257288" cy="284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/>
          <p:cNvSpPr txBox="1"/>
          <p:nvPr/>
        </p:nvSpPr>
        <p:spPr>
          <a:xfrm>
            <a:off x="2819716" y="4056962"/>
            <a:ext cx="123767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廣興紙寮</a:t>
            </a: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7" y="4633224"/>
            <a:ext cx="3325165" cy="1870406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2829460" y="6184216"/>
            <a:ext cx="123767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喝喝茶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10954328" y="6184216"/>
            <a:ext cx="123767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豐年農場</a:t>
            </a:r>
          </a:p>
        </p:txBody>
      </p:sp>
      <p:pic>
        <p:nvPicPr>
          <p:cNvPr id="33" name="Picture 3" descr="D:\文件\104學年度\104-17校外教學參觀\104\高二\09活動照片\1050601科遊(高二3)\unspecified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13" y="1468365"/>
            <a:ext cx="3722519" cy="209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字方塊 33"/>
          <p:cNvSpPr txBox="1"/>
          <p:nvPr/>
        </p:nvSpPr>
        <p:spPr>
          <a:xfrm>
            <a:off x="9895624" y="3192950"/>
            <a:ext cx="211740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臺灣工藝文化園區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651132" y="5126940"/>
            <a:ext cx="141693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臺中科博館</a:t>
            </a:r>
          </a:p>
        </p:txBody>
      </p:sp>
    </p:spTree>
    <p:extLst>
      <p:ext uri="{BB962C8B-B14F-4D97-AF65-F5344CB8AC3E}">
        <p14:creationId xmlns:p14="http://schemas.microsoft.com/office/powerpoint/2010/main" val="10998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一年級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統整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試探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120104" y="906483"/>
            <a:ext cx="3048484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適性選擇與輔導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35398"/>
              </p:ext>
            </p:extLst>
          </p:nvPr>
        </p:nvGraphicFramePr>
        <p:xfrm>
          <a:off x="1347397" y="2023556"/>
          <a:ext cx="7441410" cy="36405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0235">
                  <a:extLst>
                    <a:ext uri="{9D8B030D-6E8A-4147-A177-3AD203B41FA5}">
                      <a16:colId xmlns:a16="http://schemas.microsoft.com/office/drawing/2014/main" val="2405695406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952690745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1250625877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982670727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3397531276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349253621"/>
                    </a:ext>
                  </a:extLst>
                </a:gridCol>
              </a:tblGrid>
              <a:tr h="4811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12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982480"/>
                  </a:ext>
                </a:extLst>
              </a:tr>
              <a:tr h="4724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課程</a:t>
                      </a:r>
                      <a:endParaRPr lang="en-US" altLang="zh-TW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諮詢</a:t>
                      </a:r>
                      <a:endParaRPr lang="en-US" altLang="zh-TW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課程諮詢</a:t>
                      </a:r>
                      <a:endParaRPr lang="en-US" altLang="zh-TW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46283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轉科申請</a:t>
                      </a:r>
                      <a:endParaRPr lang="en-US" altLang="zh-TW" sz="2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124377"/>
                  </a:ext>
                </a:extLst>
              </a:tr>
              <a:tr h="4811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88931"/>
                  </a:ext>
                </a:extLst>
              </a:tr>
              <a:tr h="877406"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學程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預選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學程</a:t>
                      </a:r>
                      <a:endParaRPr lang="en-US" altLang="zh-TW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分流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暑期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輔導</a:t>
                      </a:r>
                      <a:r>
                        <a:rPr lang="en-US" altLang="zh-TW" sz="2800" dirty="0"/>
                        <a:t/>
                      </a:r>
                      <a:br>
                        <a:rPr lang="en-US" altLang="zh-TW" sz="2800" dirty="0"/>
                      </a:br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分流後班級</a:t>
                      </a:r>
                      <a:r>
                        <a:rPr lang="en-US" altLang="zh-TW" sz="1200" dirty="0"/>
                        <a:t>)</a:t>
                      </a:r>
                      <a:endParaRPr lang="zh-TW" altLang="en-US" sz="2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30264"/>
                  </a:ext>
                </a:extLst>
              </a:tr>
              <a:tr h="7362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課程諮詢</a:t>
                      </a:r>
                      <a:endParaRPr lang="en-US" altLang="zh-TW" sz="24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25543"/>
                  </a:ext>
                </a:extLst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725275" y="2019369"/>
            <a:ext cx="789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上學期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94989" y="3898344"/>
            <a:ext cx="819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下學期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B799056-0270-B168-F08B-8A50C1F7536F}"/>
              </a:ext>
            </a:extLst>
          </p:cNvPr>
          <p:cNvSpPr txBox="1"/>
          <p:nvPr/>
        </p:nvSpPr>
        <p:spPr>
          <a:xfrm>
            <a:off x="2262001" y="5785236"/>
            <a:ext cx="2462399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   未定向、未成班學程→個別輔導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1617D6FF-B219-CFD4-69A0-B0052298D8A2}"/>
              </a:ext>
            </a:extLst>
          </p:cNvPr>
          <p:cNvSpPr/>
          <p:nvPr/>
        </p:nvSpPr>
        <p:spPr>
          <a:xfrm>
            <a:off x="8389487" y="3272118"/>
            <a:ext cx="519953" cy="2510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00BCC80F-E7A1-478B-6455-B497B04842A8}"/>
              </a:ext>
            </a:extLst>
          </p:cNvPr>
          <p:cNvSpPr/>
          <p:nvPr/>
        </p:nvSpPr>
        <p:spPr>
          <a:xfrm rot="5400000">
            <a:off x="2964282" y="5222920"/>
            <a:ext cx="519953" cy="2510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D4223D-4ECE-022D-C4AF-ED4B5EA70D37}"/>
              </a:ext>
            </a:extLst>
          </p:cNvPr>
          <p:cNvSpPr txBox="1"/>
          <p:nvPr/>
        </p:nvSpPr>
        <p:spPr>
          <a:xfrm>
            <a:off x="9030074" y="2533454"/>
            <a:ext cx="3072280" cy="14773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商業經營科</a:t>
            </a:r>
            <a:r>
              <a:rPr lang="zh-TW" altLang="en-US" dirty="0">
                <a:latin typeface="Walbaum Heading" panose="020F0502020204030204" pitchFamily="18" charset="0"/>
              </a:rPr>
              <a:t>≒會計事務學程</a:t>
            </a:r>
            <a:endParaRPr lang="en-US" altLang="zh-TW" dirty="0"/>
          </a:p>
          <a:p>
            <a:r>
              <a:rPr lang="zh-TW" altLang="en-US" dirty="0"/>
              <a:t>國際貿易科</a:t>
            </a:r>
            <a:endParaRPr lang="en-US" altLang="zh-TW" dirty="0"/>
          </a:p>
          <a:p>
            <a:r>
              <a:rPr lang="zh-TW" altLang="en-US" dirty="0"/>
              <a:t>資料處理科</a:t>
            </a:r>
            <a:r>
              <a:rPr lang="zh-TW" altLang="en-US" dirty="0">
                <a:latin typeface="Walbaum Heading" panose="020F0502020204030204" pitchFamily="18" charset="0"/>
              </a:rPr>
              <a:t>≒電子商務學程</a:t>
            </a:r>
            <a:endParaRPr lang="en-US" altLang="zh-TW" dirty="0"/>
          </a:p>
          <a:p>
            <a:r>
              <a:rPr lang="zh-TW" altLang="en-US" dirty="0"/>
              <a:t>應用英語科</a:t>
            </a:r>
            <a:r>
              <a:rPr lang="zh-TW" altLang="en-US" dirty="0">
                <a:latin typeface="Walbaum Heading" panose="020F0502020204030204" pitchFamily="18" charset="0"/>
              </a:rPr>
              <a:t>≒應用英語學程</a:t>
            </a:r>
            <a:endParaRPr lang="en-US" altLang="zh-TW" dirty="0"/>
          </a:p>
          <a:p>
            <a:r>
              <a:rPr lang="zh-TW" altLang="en-US" dirty="0"/>
              <a:t>廣告設計科</a:t>
            </a:r>
            <a:r>
              <a:rPr lang="zh-TW" altLang="en-US" dirty="0">
                <a:latin typeface="Walbaum Heading" panose="020F0502020204030204" pitchFamily="18" charset="0"/>
              </a:rPr>
              <a:t>≒設計科技學程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71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37C8-1564-8DA7-A4E6-D994752E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B7EEF6-CF1B-EE19-A372-BD7BED52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91C904B-5EBE-21ED-2920-D01A1E837672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graphicFrame>
        <p:nvGraphicFramePr>
          <p:cNvPr id="11" name="內容版面配置區 3">
            <a:extLst>
              <a:ext uri="{FF2B5EF4-FFF2-40B4-BE49-F238E27FC236}">
                <a16:creationId xmlns:a16="http://schemas.microsoft.com/office/drawing/2014/main" id="{75871D2B-413F-4451-3264-FCD1A96242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092931"/>
              </p:ext>
            </p:extLst>
          </p:nvPr>
        </p:nvGraphicFramePr>
        <p:xfrm>
          <a:off x="1120103" y="1647007"/>
          <a:ext cx="6965576" cy="326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3342">
                  <a:extLst>
                    <a:ext uri="{9D8B030D-6E8A-4147-A177-3AD203B41FA5}">
                      <a16:colId xmlns:a16="http://schemas.microsoft.com/office/drawing/2014/main" val="3497662938"/>
                    </a:ext>
                  </a:extLst>
                </a:gridCol>
                <a:gridCol w="900303">
                  <a:extLst>
                    <a:ext uri="{9D8B030D-6E8A-4147-A177-3AD203B41FA5}">
                      <a16:colId xmlns:a16="http://schemas.microsoft.com/office/drawing/2014/main" val="3464094477"/>
                    </a:ext>
                  </a:extLst>
                </a:gridCol>
                <a:gridCol w="1783977">
                  <a:extLst>
                    <a:ext uri="{9D8B030D-6E8A-4147-A177-3AD203B41FA5}">
                      <a16:colId xmlns:a16="http://schemas.microsoft.com/office/drawing/2014/main" val="3389668054"/>
                    </a:ext>
                  </a:extLst>
                </a:gridCol>
                <a:gridCol w="2501153">
                  <a:extLst>
                    <a:ext uri="{9D8B030D-6E8A-4147-A177-3AD203B41FA5}">
                      <a16:colId xmlns:a16="http://schemas.microsoft.com/office/drawing/2014/main" val="3958517439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85056392"/>
                    </a:ext>
                  </a:extLst>
                </a:gridCol>
              </a:tblGrid>
              <a:tr h="46317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類別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學分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2482"/>
                  </a:ext>
                </a:extLst>
              </a:tr>
              <a:tr h="408685"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校訂選修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一般科目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語文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國語文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53837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英語文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0322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科技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生活科技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0392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健康與體育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體育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9314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專精科目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語文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閱讀與寫作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296170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altLang="zh-TW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英文文法與句型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044684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1589552B-EE68-EBE6-1500-7B75A7759956}"/>
              </a:ext>
            </a:extLst>
          </p:cNvPr>
          <p:cNvSpPr txBox="1"/>
          <p:nvPr/>
        </p:nvSpPr>
        <p:spPr>
          <a:xfrm>
            <a:off x="1120103" y="906483"/>
            <a:ext cx="8194226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共同科目：學術社會學程、學術自然學程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A4A540F-BD14-563D-1D5E-2BCA6A9CB306}"/>
              </a:ext>
            </a:extLst>
          </p:cNvPr>
          <p:cNvSpPr/>
          <p:nvPr/>
        </p:nvSpPr>
        <p:spPr>
          <a:xfrm>
            <a:off x="4491320" y="3971366"/>
            <a:ext cx="3594360" cy="9370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CBAEB59-FEB9-61D7-24E3-8D190A0AC515}"/>
              </a:ext>
            </a:extLst>
          </p:cNvPr>
          <p:cNvSpPr txBox="1"/>
          <p:nvPr/>
        </p:nvSpPr>
        <p:spPr>
          <a:xfrm>
            <a:off x="4353018" y="5096951"/>
            <a:ext cx="4360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</a:rPr>
              <a:t>綜合高中校訂選修學分多可視需求規劃課程內容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457893B3-276D-1BBE-4108-0AC40F711811}"/>
              </a:ext>
            </a:extLst>
          </p:cNvPr>
          <p:cNvSpPr/>
          <p:nvPr/>
        </p:nvSpPr>
        <p:spPr>
          <a:xfrm>
            <a:off x="8175811" y="4146176"/>
            <a:ext cx="537883" cy="188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4226FA7-5803-ABEC-ABA4-0B8D4BF87E47}"/>
              </a:ext>
            </a:extLst>
          </p:cNvPr>
          <p:cNvSpPr txBox="1"/>
          <p:nvPr/>
        </p:nvSpPr>
        <p:spPr>
          <a:xfrm>
            <a:off x="8803825" y="3978202"/>
            <a:ext cx="187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</a:rPr>
              <a:t>加強國語文</a:t>
            </a: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D8285A52-D14C-BF3F-48DF-48AD82BE82C7}"/>
              </a:ext>
            </a:extLst>
          </p:cNvPr>
          <p:cNvSpPr/>
          <p:nvPr/>
        </p:nvSpPr>
        <p:spPr>
          <a:xfrm>
            <a:off x="8176294" y="4623901"/>
            <a:ext cx="537883" cy="188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C83E45-1B85-02D8-D29B-A0F1CDC3DB56}"/>
              </a:ext>
            </a:extLst>
          </p:cNvPr>
          <p:cNvSpPr txBox="1"/>
          <p:nvPr/>
        </p:nvSpPr>
        <p:spPr>
          <a:xfrm>
            <a:off x="8803825" y="4487197"/>
            <a:ext cx="187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</a:rPr>
              <a:t>加強英語文</a:t>
            </a:r>
          </a:p>
        </p:txBody>
      </p:sp>
    </p:spTree>
    <p:extLst>
      <p:ext uri="{BB962C8B-B14F-4D97-AF65-F5344CB8AC3E}">
        <p14:creationId xmlns:p14="http://schemas.microsoft.com/office/powerpoint/2010/main" val="13608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5BE0B-8D69-2E79-EC33-FA50488B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9280A1-37FA-1D83-DFFB-C6FC673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222A99A-995D-CF5C-ED14-B55F27A24FDF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graphicFrame>
        <p:nvGraphicFramePr>
          <p:cNvPr id="11" name="內容版面配置區 3">
            <a:extLst>
              <a:ext uri="{FF2B5EF4-FFF2-40B4-BE49-F238E27FC236}">
                <a16:creationId xmlns:a16="http://schemas.microsoft.com/office/drawing/2014/main" id="{7B220052-2E43-617E-CD2E-69C28738F9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759673"/>
              </p:ext>
            </p:extLst>
          </p:nvPr>
        </p:nvGraphicFramePr>
        <p:xfrm>
          <a:off x="596100" y="1577520"/>
          <a:ext cx="10587804" cy="423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7818">
                  <a:extLst>
                    <a:ext uri="{9D8B030D-6E8A-4147-A177-3AD203B41FA5}">
                      <a16:colId xmlns:a16="http://schemas.microsoft.com/office/drawing/2014/main" val="3497662938"/>
                    </a:ext>
                  </a:extLst>
                </a:gridCol>
                <a:gridCol w="1006920">
                  <a:extLst>
                    <a:ext uri="{9D8B030D-6E8A-4147-A177-3AD203B41FA5}">
                      <a16:colId xmlns:a16="http://schemas.microsoft.com/office/drawing/2014/main" val="3464094477"/>
                    </a:ext>
                  </a:extLst>
                </a:gridCol>
                <a:gridCol w="1154100">
                  <a:extLst>
                    <a:ext uri="{9D8B030D-6E8A-4147-A177-3AD203B41FA5}">
                      <a16:colId xmlns:a16="http://schemas.microsoft.com/office/drawing/2014/main" val="3389668054"/>
                    </a:ext>
                  </a:extLst>
                </a:gridCol>
                <a:gridCol w="3164541">
                  <a:extLst>
                    <a:ext uri="{9D8B030D-6E8A-4147-A177-3AD203B41FA5}">
                      <a16:colId xmlns:a16="http://schemas.microsoft.com/office/drawing/2014/main" val="3958517439"/>
                    </a:ext>
                  </a:extLst>
                </a:gridCol>
                <a:gridCol w="3092824">
                  <a:extLst>
                    <a:ext uri="{9D8B030D-6E8A-4147-A177-3AD203B41FA5}">
                      <a16:colId xmlns:a16="http://schemas.microsoft.com/office/drawing/2014/main" val="651601043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85056392"/>
                    </a:ext>
                  </a:extLst>
                </a:gridCol>
              </a:tblGrid>
              <a:tr h="463176">
                <a:tc gridSpan="2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學術社會學程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學術自然學程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70544"/>
                  </a:ext>
                </a:extLst>
              </a:tr>
              <a:tr h="46317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2482"/>
                  </a:ext>
                </a:extLst>
              </a:tr>
              <a:tr h="408685">
                <a:tc rowSpan="7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校訂選修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一般科目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/>
                        <a:t>     數學</a:t>
                      </a:r>
                      <a:r>
                        <a:rPr lang="en-US" altLang="zh-TW" sz="2400" dirty="0"/>
                        <a:t>A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53837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/>
                        <a:t>     數學</a:t>
                      </a:r>
                      <a:r>
                        <a:rPr lang="en-US" altLang="zh-TW" sz="2400" dirty="0"/>
                        <a:t>B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0322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專精科目</a:t>
                      </a: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社會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歷史學探究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自然科學探究與實作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296170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地理學探究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390631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世界史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選修物理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力學一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60419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世界地理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選修化學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物質與能量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74257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公民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選修生物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細胞與遺傳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787536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A9D53FEC-2430-A2BA-7F46-F47CEA90E0C5}"/>
              </a:ext>
            </a:extLst>
          </p:cNvPr>
          <p:cNvSpPr txBox="1"/>
          <p:nvPr/>
        </p:nvSpPr>
        <p:spPr>
          <a:xfrm>
            <a:off x="1051908" y="781378"/>
            <a:ext cx="3358953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分化科目示例：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5E55F9-B0CA-FF55-10CB-7C6D7D78411A}"/>
              </a:ext>
            </a:extLst>
          </p:cNvPr>
          <p:cNvSpPr/>
          <p:nvPr/>
        </p:nvSpPr>
        <p:spPr>
          <a:xfrm>
            <a:off x="3532320" y="2559956"/>
            <a:ext cx="1757082" cy="88847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AA0E0BC-203D-31DE-2496-C8056E569458}"/>
              </a:ext>
            </a:extLst>
          </p:cNvPr>
          <p:cNvSpPr txBox="1"/>
          <p:nvPr/>
        </p:nvSpPr>
        <p:spPr>
          <a:xfrm>
            <a:off x="11148156" y="4081235"/>
            <a:ext cx="671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</a:rPr>
              <a:t>學分數較多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EC6C2A0-E400-D2C9-0E37-9F4701DFE38B}"/>
              </a:ext>
            </a:extLst>
          </p:cNvPr>
          <p:cNvSpPr txBox="1"/>
          <p:nvPr/>
        </p:nvSpPr>
        <p:spPr>
          <a:xfrm>
            <a:off x="5930550" y="2570375"/>
            <a:ext cx="1052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</a:rPr>
              <a:t>跨班</a:t>
            </a:r>
            <a:endParaRPr lang="en-US" altLang="zh-TW" sz="2800" dirty="0">
              <a:solidFill>
                <a:srgbClr val="00B050"/>
              </a:solidFill>
            </a:endParaRPr>
          </a:p>
          <a:p>
            <a:r>
              <a:rPr lang="zh-TW" altLang="en-US" sz="2800" dirty="0">
                <a:solidFill>
                  <a:srgbClr val="00B050"/>
                </a:solidFill>
              </a:rPr>
              <a:t>選修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51BD0F-0C43-7B3E-22BF-E1C45817BB75}"/>
              </a:ext>
            </a:extLst>
          </p:cNvPr>
          <p:cNvSpPr/>
          <p:nvPr/>
        </p:nvSpPr>
        <p:spPr>
          <a:xfrm>
            <a:off x="3532320" y="3477054"/>
            <a:ext cx="1757082" cy="88847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C5863E-D446-67D3-D5BC-CD0746073C66}"/>
              </a:ext>
            </a:extLst>
          </p:cNvPr>
          <p:cNvSpPr/>
          <p:nvPr/>
        </p:nvSpPr>
        <p:spPr>
          <a:xfrm>
            <a:off x="9827634" y="4393005"/>
            <a:ext cx="1356270" cy="88847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D448C8-02E9-9B11-E20B-788E54A8EB1C}"/>
              </a:ext>
            </a:extLst>
          </p:cNvPr>
          <p:cNvSpPr/>
          <p:nvPr/>
        </p:nvSpPr>
        <p:spPr>
          <a:xfrm>
            <a:off x="3541078" y="4393005"/>
            <a:ext cx="6215060" cy="14498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BBB420D9-B313-CAED-2B8F-123CC28D83CE}"/>
              </a:ext>
            </a:extLst>
          </p:cNvPr>
          <p:cNvSpPr/>
          <p:nvPr/>
        </p:nvSpPr>
        <p:spPr>
          <a:xfrm>
            <a:off x="5320760" y="2983468"/>
            <a:ext cx="537883" cy="18825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6AFAF14-B73D-853D-A858-7C9F58CC9152}"/>
              </a:ext>
            </a:extLst>
          </p:cNvPr>
          <p:cNvSpPr/>
          <p:nvPr/>
        </p:nvSpPr>
        <p:spPr>
          <a:xfrm>
            <a:off x="5320760" y="3855788"/>
            <a:ext cx="537883" cy="18825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493DF9E-82E4-3DCC-CF9E-33FDC41476FB}"/>
              </a:ext>
            </a:extLst>
          </p:cNvPr>
          <p:cNvSpPr txBox="1"/>
          <p:nvPr/>
        </p:nvSpPr>
        <p:spPr>
          <a:xfrm>
            <a:off x="5890002" y="3695880"/>
            <a:ext cx="90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</a:rPr>
              <a:t>對開</a:t>
            </a:r>
          </a:p>
        </p:txBody>
      </p:sp>
    </p:spTree>
    <p:extLst>
      <p:ext uri="{BB962C8B-B14F-4D97-AF65-F5344CB8AC3E}">
        <p14:creationId xmlns:p14="http://schemas.microsoft.com/office/powerpoint/2010/main" val="16047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89DBA-E321-B8AF-CFD6-66DF0CB1A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05A2E2-ECB2-830C-61C0-0E37DAB98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1C5CFF1-F114-A9A7-7F94-27E69BE7125E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7D75021-23AB-15A7-757F-2B4AD6C93AA5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跨學程選修：</a:t>
            </a:r>
            <a:r>
              <a:rPr lang="zh-TW" altLang="en-US" sz="3200" dirty="0">
                <a:solidFill>
                  <a:srgbClr val="002060"/>
                </a:solidFill>
              </a:rPr>
              <a:t>社會學程</a:t>
            </a:r>
            <a:r>
              <a:rPr lang="en-US" altLang="zh-TW" sz="3200" dirty="0">
                <a:solidFill>
                  <a:srgbClr val="002060"/>
                </a:solidFill>
              </a:rPr>
              <a:t>7</a:t>
            </a:r>
            <a:r>
              <a:rPr lang="zh-TW" altLang="en-US" sz="3200" dirty="0">
                <a:solidFill>
                  <a:srgbClr val="002060"/>
                </a:solidFill>
              </a:rPr>
              <a:t>選</a:t>
            </a:r>
            <a:r>
              <a:rPr lang="en-US" altLang="zh-TW" sz="3200" dirty="0">
                <a:solidFill>
                  <a:srgbClr val="002060"/>
                </a:solidFill>
              </a:rPr>
              <a:t>1</a:t>
            </a:r>
            <a:r>
              <a:rPr lang="zh-TW" altLang="en-US" sz="3200" dirty="0">
                <a:solidFill>
                  <a:srgbClr val="002060"/>
                </a:solidFill>
              </a:rPr>
              <a:t>，自然學程</a:t>
            </a:r>
            <a:r>
              <a:rPr lang="en-US" altLang="zh-TW" sz="3200" dirty="0">
                <a:solidFill>
                  <a:srgbClr val="002060"/>
                </a:solidFill>
              </a:rPr>
              <a:t>6</a:t>
            </a:r>
            <a:r>
              <a:rPr lang="zh-TW" altLang="en-US" sz="3200" dirty="0">
                <a:solidFill>
                  <a:srgbClr val="002060"/>
                </a:solidFill>
              </a:rPr>
              <a:t>選</a:t>
            </a:r>
            <a:r>
              <a:rPr lang="en-US" altLang="zh-TW" sz="3200" dirty="0">
                <a:solidFill>
                  <a:srgbClr val="002060"/>
                </a:solidFill>
              </a:rPr>
              <a:t>1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7" name="內容版面配置區 3">
            <a:extLst>
              <a:ext uri="{FF2B5EF4-FFF2-40B4-BE49-F238E27FC236}">
                <a16:creationId xmlns:a16="http://schemas.microsoft.com/office/drawing/2014/main" id="{BDBD0422-65FD-1A03-AFF8-EFBBA1ADD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855393"/>
              </p:ext>
            </p:extLst>
          </p:nvPr>
        </p:nvGraphicFramePr>
        <p:xfrm>
          <a:off x="209747" y="1651828"/>
          <a:ext cx="10946423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347">
                  <a:extLst>
                    <a:ext uri="{9D8B030D-6E8A-4147-A177-3AD203B41FA5}">
                      <a16:colId xmlns:a16="http://schemas.microsoft.com/office/drawing/2014/main" val="1643907600"/>
                    </a:ext>
                  </a:extLst>
                </a:gridCol>
                <a:gridCol w="958361">
                  <a:extLst>
                    <a:ext uri="{9D8B030D-6E8A-4147-A177-3AD203B41FA5}">
                      <a16:colId xmlns:a16="http://schemas.microsoft.com/office/drawing/2014/main" val="1392130777"/>
                    </a:ext>
                  </a:extLst>
                </a:gridCol>
                <a:gridCol w="3297116">
                  <a:extLst>
                    <a:ext uri="{9D8B030D-6E8A-4147-A177-3AD203B41FA5}">
                      <a16:colId xmlns:a16="http://schemas.microsoft.com/office/drawing/2014/main" val="1064564923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4197290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課程名稱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適用學程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備註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2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自然科學探究與實作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FF0000"/>
                          </a:solidFill>
                        </a:rPr>
                        <a:t>學術社會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18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個申同時參採社會與自然領域探究成果</a:t>
                      </a:r>
                      <a:r>
                        <a:rPr lang="zh-TW" altLang="en-US" sz="18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有</a:t>
                      </a:r>
                      <a:r>
                        <a:rPr lang="en-US" altLang="zh-TW" sz="18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</a:t>
                      </a:r>
                      <a:r>
                        <a:rPr lang="zh-TW" altLang="zh-TW" sz="18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校系，約</a:t>
                      </a:r>
                      <a:r>
                        <a:rPr lang="en-US" altLang="zh-TW" sz="1800" b="1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3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企業管理實務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不分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商經科課程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財經學群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1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47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人工智慧實務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不分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資處科課程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資訊學群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1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0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造形設計實習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不分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廣設科課程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藝術學群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1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44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0070C0"/>
                          </a:solidFill>
                        </a:rPr>
                        <a:t>數學解題策略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下學期：數學解題分析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0070C0"/>
                          </a:solidFill>
                        </a:rPr>
                        <a:t>健康與情感自主管理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健護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/>
                        <a:t>(</a:t>
                      </a:r>
                      <a:r>
                        <a:rPr lang="zh-TW" altLang="en-US" sz="1800" dirty="0"/>
                        <a:t>醫藥衛生學群</a:t>
                      </a:r>
                      <a:r>
                        <a:rPr lang="en-US" altLang="zh-TW" sz="1800" dirty="0"/>
                        <a:t>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下學期：</a:t>
                      </a:r>
                      <a:r>
                        <a:rPr lang="zh-TW" altLang="en-US" dirty="0">
                          <a:solidFill>
                            <a:srgbClr val="7030A0"/>
                          </a:solidFill>
                        </a:rPr>
                        <a:t>安全教育與傷害防護</a:t>
                      </a:r>
                      <a:endParaRPr lang="zh-TW" altLang="en-US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74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0070C0"/>
                          </a:solidFill>
                        </a:rPr>
                        <a:t>進階程式設計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科技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學術社會、學術自然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部定加深加廣科目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資訊學群</a:t>
                      </a:r>
                      <a:r>
                        <a:rPr lang="en-US" altLang="zh-TW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1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671124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EAF3B0D8-7F1D-F4CD-6FCA-238F6D767505}"/>
              </a:ext>
            </a:extLst>
          </p:cNvPr>
          <p:cNvSpPr txBox="1"/>
          <p:nvPr/>
        </p:nvSpPr>
        <p:spPr>
          <a:xfrm>
            <a:off x="404772" y="5934670"/>
            <a:ext cx="9785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備註：</a:t>
            </a:r>
            <a:r>
              <a:rPr lang="en-US" altLang="zh-TW" dirty="0"/>
              <a:t>1.</a:t>
            </a:r>
            <a:r>
              <a:rPr lang="zh-TW" altLang="en-US" dirty="0"/>
              <a:t>黑色字的課程為學年課</a:t>
            </a:r>
            <a:r>
              <a:rPr lang="en-US" altLang="zh-TW" dirty="0"/>
              <a:t>(</a:t>
            </a:r>
            <a:r>
              <a:rPr lang="zh-TW" altLang="en-US" dirty="0"/>
              <a:t>下學期僅出不進</a:t>
            </a:r>
            <a:r>
              <a:rPr lang="en-US" altLang="zh-TW" dirty="0"/>
              <a:t>)</a:t>
            </a:r>
            <a:r>
              <a:rPr lang="zh-TW" altLang="en-US" dirty="0"/>
              <a:t>；</a:t>
            </a:r>
            <a:r>
              <a:rPr lang="zh-TW" altLang="en-US" b="1" dirty="0">
                <a:solidFill>
                  <a:srgbClr val="0070C0"/>
                </a:solidFill>
              </a:rPr>
              <a:t>藍色粗體字</a:t>
            </a:r>
            <a:r>
              <a:rPr lang="zh-TW" altLang="en-US" dirty="0"/>
              <a:t>的課程為學期課。</a:t>
            </a:r>
            <a:endParaRPr lang="en-US" altLang="zh-TW" dirty="0"/>
          </a:p>
          <a:p>
            <a:r>
              <a:rPr lang="zh-TW" altLang="en-US" dirty="0"/>
              <a:t>            </a:t>
            </a:r>
            <a:r>
              <a:rPr lang="en-US" altLang="zh-TW" dirty="0"/>
              <a:t>2.</a:t>
            </a:r>
            <a:r>
              <a:rPr lang="zh-TW" altLang="en-US" dirty="0"/>
              <a:t>僅下學期開課的課程：</a:t>
            </a:r>
            <a:r>
              <a:rPr lang="zh-TW" altLang="en-US" dirty="0">
                <a:solidFill>
                  <a:srgbClr val="7030A0"/>
                </a:solidFill>
              </a:rPr>
              <a:t>基本設計</a:t>
            </a:r>
            <a:r>
              <a:rPr lang="en-US" altLang="zh-TW" dirty="0">
                <a:solidFill>
                  <a:srgbClr val="7030A0"/>
                </a:solidFill>
              </a:rPr>
              <a:t>+</a:t>
            </a:r>
            <a:r>
              <a:rPr lang="zh-TW" altLang="en-US" dirty="0">
                <a:solidFill>
                  <a:srgbClr val="7030A0"/>
                </a:solidFill>
              </a:rPr>
              <a:t>新媒體藝術</a:t>
            </a:r>
            <a:r>
              <a:rPr lang="en-US" altLang="zh-TW" dirty="0"/>
              <a:t>(</a:t>
            </a:r>
            <a:r>
              <a:rPr lang="zh-TW" altLang="en-US" dirty="0"/>
              <a:t>部定加深加廣</a:t>
            </a:r>
            <a:r>
              <a:rPr lang="en-US" altLang="zh-TW" dirty="0"/>
              <a:t>-</a:t>
            </a:r>
            <a:r>
              <a:rPr lang="zh-TW" altLang="en-US" dirty="0"/>
              <a:t>藝術領域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                                                       </a:t>
            </a:r>
            <a:r>
              <a:rPr lang="zh-TW" altLang="en-US" dirty="0">
                <a:solidFill>
                  <a:srgbClr val="7030A0"/>
                </a:solidFill>
              </a:rPr>
              <a:t>思考：智慧的啟航</a:t>
            </a:r>
            <a:r>
              <a:rPr lang="en-US" altLang="zh-TW" dirty="0"/>
              <a:t>(</a:t>
            </a:r>
            <a:r>
              <a:rPr lang="zh-TW" altLang="en-US" dirty="0"/>
              <a:t>部定加深加廣</a:t>
            </a:r>
            <a:r>
              <a:rPr lang="en-US" altLang="zh-TW" dirty="0"/>
              <a:t>-</a:t>
            </a:r>
            <a:r>
              <a:rPr lang="zh-TW" altLang="en-US" dirty="0"/>
              <a:t>綜合領域</a:t>
            </a:r>
            <a:r>
              <a:rPr lang="en-US" altLang="zh-TW" dirty="0"/>
              <a:t>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BCE2F39-0757-5DD5-7D59-19D051CD417D}"/>
              </a:ext>
            </a:extLst>
          </p:cNvPr>
          <p:cNvSpPr/>
          <p:nvPr/>
        </p:nvSpPr>
        <p:spPr>
          <a:xfrm>
            <a:off x="209747" y="4659922"/>
            <a:ext cx="3957807" cy="5802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D02EBA-B46E-1451-295E-EFF0696D2CA0}"/>
              </a:ext>
            </a:extLst>
          </p:cNvPr>
          <p:cNvSpPr txBox="1"/>
          <p:nvPr/>
        </p:nvSpPr>
        <p:spPr>
          <a:xfrm>
            <a:off x="9879623" y="3637330"/>
            <a:ext cx="231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列為統測「衛護類」甄選入學專業課程學分認證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FF3352A-5E33-7065-F5F1-8AF1D5D08772}"/>
              </a:ext>
            </a:extLst>
          </p:cNvPr>
          <p:cNvSpPr/>
          <p:nvPr/>
        </p:nvSpPr>
        <p:spPr>
          <a:xfrm>
            <a:off x="7475125" y="4659921"/>
            <a:ext cx="3681046" cy="5802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5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8B02-EBB5-49A1-4FA4-61AEE9261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0462C7-55CC-600F-0980-67C5FE4F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85FD732-4448-4241-0FD6-82C141175B2E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A71029-6A6A-5DEB-E066-E1BC89B9FDB2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2C9EB4E-03BD-79AC-B4B5-3840AEEE7787}"/>
              </a:ext>
            </a:extLst>
          </p:cNvPr>
          <p:cNvGrpSpPr/>
          <p:nvPr/>
        </p:nvGrpSpPr>
        <p:grpSpPr>
          <a:xfrm>
            <a:off x="3659648" y="3688743"/>
            <a:ext cx="1091238" cy="961902"/>
            <a:chOff x="3659648" y="3688743"/>
            <a:chExt cx="1091238" cy="96190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11A4AA7-1494-66C1-1B14-8D5E7C59B5C0}"/>
                </a:ext>
              </a:extLst>
            </p:cNvPr>
            <p:cNvSpPr/>
            <p:nvPr/>
          </p:nvSpPr>
          <p:spPr>
            <a:xfrm>
              <a:off x="3659648" y="3688743"/>
              <a:ext cx="1091238" cy="96190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n-ea"/>
              </a:endParaRPr>
            </a:p>
          </p:txBody>
        </p: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9A665860-1787-C0CF-CA17-85D78025D56C}"/>
                </a:ext>
              </a:extLst>
            </p:cNvPr>
            <p:cNvCxnSpPr>
              <a:stCxn id="11" idx="1"/>
              <a:endCxn id="11" idx="3"/>
            </p:cNvCxnSpPr>
            <p:nvPr/>
          </p:nvCxnSpPr>
          <p:spPr>
            <a:xfrm>
              <a:off x="3659648" y="4169694"/>
              <a:ext cx="1091238" cy="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Google Shape;586;p70">
            <a:extLst>
              <a:ext uri="{FF2B5EF4-FFF2-40B4-BE49-F238E27FC236}">
                <a16:creationId xmlns:a16="http://schemas.microsoft.com/office/drawing/2014/main" id="{E2483D0D-7E80-BD9E-995F-798CA1A31DCE}"/>
              </a:ext>
            </a:extLst>
          </p:cNvPr>
          <p:cNvSpPr txBox="1">
            <a:spLocks/>
          </p:cNvSpPr>
          <p:nvPr/>
        </p:nvSpPr>
        <p:spPr>
          <a:xfrm>
            <a:off x="990361" y="-2875740"/>
            <a:ext cx="7919792" cy="742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2"/>
              </a:buClr>
              <a:buSzPts val="4000"/>
              <a:buFont typeface="Twentieth Century"/>
              <a:buNone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 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-3/11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587;p70">
            <a:extLst>
              <a:ext uri="{FF2B5EF4-FFF2-40B4-BE49-F238E27FC236}">
                <a16:creationId xmlns:a16="http://schemas.microsoft.com/office/drawing/2014/main" id="{A57DEF8D-1F8B-72CB-157A-47477F3CB960}"/>
              </a:ext>
            </a:extLst>
          </p:cNvPr>
          <p:cNvSpPr txBox="1">
            <a:spLocks/>
          </p:cNvSpPr>
          <p:nvPr/>
        </p:nvSpPr>
        <p:spPr>
          <a:xfrm>
            <a:off x="377713" y="-2093023"/>
            <a:ext cx="533400" cy="183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rmAutofit fontScale="47500" lnSpcReduction="20000"/>
          </a:bodyPr>
          <a:lstStyle>
            <a:defPPr>
              <a:defRPr lang="zh-TW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26</a:t>
            </a:fld>
            <a:endParaRPr lang="en-US"/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142B3FC9-9020-25E4-9D29-E9DC5D63B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378559"/>
              </p:ext>
            </p:extLst>
          </p:nvPr>
        </p:nvGraphicFramePr>
        <p:xfrm>
          <a:off x="911113" y="1646442"/>
          <a:ext cx="8376753" cy="409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264">
                  <a:extLst>
                    <a:ext uri="{9D8B030D-6E8A-4147-A177-3AD203B41FA5}">
                      <a16:colId xmlns:a16="http://schemas.microsoft.com/office/drawing/2014/main" val="1802948643"/>
                    </a:ext>
                  </a:extLst>
                </a:gridCol>
                <a:gridCol w="885911">
                  <a:extLst>
                    <a:ext uri="{9D8B030D-6E8A-4147-A177-3AD203B41FA5}">
                      <a16:colId xmlns:a16="http://schemas.microsoft.com/office/drawing/2014/main" val="1169367376"/>
                    </a:ext>
                  </a:extLst>
                </a:gridCol>
                <a:gridCol w="1262787">
                  <a:extLst>
                    <a:ext uri="{9D8B030D-6E8A-4147-A177-3AD203B41FA5}">
                      <a16:colId xmlns:a16="http://schemas.microsoft.com/office/drawing/2014/main" val="3567663569"/>
                    </a:ext>
                  </a:extLst>
                </a:gridCol>
                <a:gridCol w="1262787">
                  <a:extLst>
                    <a:ext uri="{9D8B030D-6E8A-4147-A177-3AD203B41FA5}">
                      <a16:colId xmlns:a16="http://schemas.microsoft.com/office/drawing/2014/main" val="1912174213"/>
                    </a:ext>
                  </a:extLst>
                </a:gridCol>
                <a:gridCol w="1473252">
                  <a:extLst>
                    <a:ext uri="{9D8B030D-6E8A-4147-A177-3AD203B41FA5}">
                      <a16:colId xmlns:a16="http://schemas.microsoft.com/office/drawing/2014/main" val="2084510447"/>
                    </a:ext>
                  </a:extLst>
                </a:gridCol>
                <a:gridCol w="1235943">
                  <a:extLst>
                    <a:ext uri="{9D8B030D-6E8A-4147-A177-3AD203B41FA5}">
                      <a16:colId xmlns:a16="http://schemas.microsoft.com/office/drawing/2014/main" val="1400115009"/>
                    </a:ext>
                  </a:extLst>
                </a:gridCol>
                <a:gridCol w="1241809">
                  <a:extLst>
                    <a:ext uri="{9D8B030D-6E8A-4147-A177-3AD203B41FA5}">
                      <a16:colId xmlns:a16="http://schemas.microsoft.com/office/drawing/2014/main" val="263538508"/>
                    </a:ext>
                  </a:extLst>
                </a:gridCol>
              </a:tblGrid>
              <a:tr h="64867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一年級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二年級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三年級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12362"/>
                  </a:ext>
                </a:extLst>
              </a:tr>
              <a:tr h="642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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  <a:sym typeface="Wingdings" panose="05000000000000000000" pitchFamily="2" charset="2"/>
                        </a:rPr>
                        <a:t>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  <a:sym typeface="Wingdings" panose="05000000000000000000" pitchFamily="2" charset="2"/>
                        </a:rPr>
                        <a:t>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  <a:sym typeface="Wingdings" panose="05000000000000000000" pitchFamily="2" charset="2"/>
                        </a:rPr>
                        <a:t>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  <a:sym typeface="Wingdings" panose="05000000000000000000" pitchFamily="2" charset="2"/>
                        </a:rPr>
                        <a:t>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梯次</a:t>
                      </a:r>
                      <a:endPara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星期二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  <a:sym typeface="Wingdings" panose="05000000000000000000" pitchFamily="2" charset="2"/>
                        </a:rPr>
                        <a:t>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全學期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Wingdings" panose="05000000000000000000" pitchFamily="2" charset="2"/>
                      </a:endParaRPr>
                    </a:p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星期一</a:t>
                      </a:r>
                      <a:endParaRPr lang="en-US" altLang="zh-TW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Wingdings" panose="05000000000000000000" pitchFamily="2" charset="2"/>
                      </a:endParaRPr>
                    </a:p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zh-TW" altLang="en-US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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466268"/>
                  </a:ext>
                </a:extLst>
              </a:tr>
              <a:tr h="1424245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</a:t>
                      </a:r>
                      <a:endParaRPr lang="en-US" altLang="zh-TW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試探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</a:t>
                      </a:r>
                      <a:endParaRPr lang="en-US" altLang="zh-TW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試探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自主學習前導課程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6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</a:t>
                      </a:r>
                      <a:endParaRPr lang="en-US" altLang="zh-TW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試探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</a:t>
                      </a:r>
                      <a:endParaRPr lang="en-US" altLang="zh-TW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試探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自主學習成果檔案製作與展示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充實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增廣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855360"/>
                  </a:ext>
                </a:extLst>
              </a:tr>
            </a:tbl>
          </a:graphicData>
        </a:graphic>
      </p:graphicFrame>
      <p:sp>
        <p:nvSpPr>
          <p:cNvPr id="23" name="文字方塊 22">
            <a:extLst>
              <a:ext uri="{FF2B5EF4-FFF2-40B4-BE49-F238E27FC236}">
                <a16:creationId xmlns:a16="http://schemas.microsoft.com/office/drawing/2014/main" id="{373973FA-390A-D344-E23E-866BE87668DB}"/>
              </a:ext>
            </a:extLst>
          </p:cNvPr>
          <p:cNvSpPr txBox="1"/>
          <p:nvPr/>
        </p:nvSpPr>
        <p:spPr>
          <a:xfrm>
            <a:off x="253790" y="3178539"/>
            <a:ext cx="45334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上學期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A35AFC7-53FE-4B8F-73A8-817A8667420C}"/>
              </a:ext>
            </a:extLst>
          </p:cNvPr>
          <p:cNvSpPr txBox="1"/>
          <p:nvPr/>
        </p:nvSpPr>
        <p:spPr>
          <a:xfrm>
            <a:off x="253791" y="4719103"/>
            <a:ext cx="453342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下學期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833E2F5-4F26-A0C0-1165-BDEBE3CBA337}"/>
              </a:ext>
            </a:extLst>
          </p:cNvPr>
          <p:cNvSpPr/>
          <p:nvPr/>
        </p:nvSpPr>
        <p:spPr>
          <a:xfrm>
            <a:off x="2761128" y="1607923"/>
            <a:ext cx="2653553" cy="42281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2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7B28-04A6-A154-CB0D-C622DBFC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23DD25-0A3A-A019-A167-369E9118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93B2B33-E5E2-1EBC-9EB9-E8357D4B0B85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7F4E5D-7648-4D4B-D713-E7A666F2B5F4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588;p70">
            <a:extLst>
              <a:ext uri="{FF2B5EF4-FFF2-40B4-BE49-F238E27FC236}">
                <a16:creationId xmlns:a16="http://schemas.microsoft.com/office/drawing/2014/main" id="{30D14606-526A-767B-E2D8-DE6389F31E1C}"/>
              </a:ext>
            </a:extLst>
          </p:cNvPr>
          <p:cNvSpPr/>
          <p:nvPr/>
        </p:nvSpPr>
        <p:spPr>
          <a:xfrm>
            <a:off x="1044800" y="1489467"/>
            <a:ext cx="7408918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自主學習成果表會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校內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)</a:t>
            </a: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9C0498-9B6E-5FC7-E398-A15E52F0F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22" y="2598513"/>
            <a:ext cx="5051615" cy="3367744"/>
          </a:xfrm>
          <a:prstGeom prst="rect">
            <a:avLst/>
          </a:prstGeom>
        </p:spPr>
      </p:pic>
      <p:sp>
        <p:nvSpPr>
          <p:cNvPr id="15" name="Google Shape;588;p70">
            <a:extLst>
              <a:ext uri="{FF2B5EF4-FFF2-40B4-BE49-F238E27FC236}">
                <a16:creationId xmlns:a16="http://schemas.microsoft.com/office/drawing/2014/main" id="{F73FA11F-752B-89AB-98BE-556A3ABACC4E}"/>
              </a:ext>
            </a:extLst>
          </p:cNvPr>
          <p:cNvSpPr/>
          <p:nvPr/>
        </p:nvSpPr>
        <p:spPr>
          <a:xfrm>
            <a:off x="3755810" y="891743"/>
            <a:ext cx="187642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自主學習</a:t>
            </a: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43" y="2032640"/>
            <a:ext cx="3333404" cy="45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15716-9E83-2349-F766-A13AC329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9AE668-82FF-9337-80F7-9625AAF9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9F22EE9-1D0E-CEA5-BCEE-F859D01E40AF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ED614D-3FB6-8E0D-A0C0-69CE33C35EB8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588;p70">
            <a:extLst>
              <a:ext uri="{FF2B5EF4-FFF2-40B4-BE49-F238E27FC236}">
                <a16:creationId xmlns:a16="http://schemas.microsoft.com/office/drawing/2014/main" id="{F4CD02B7-D7E3-00D0-F9CE-9AC6DDCC9CCC}"/>
              </a:ext>
            </a:extLst>
          </p:cNvPr>
          <p:cNvSpPr/>
          <p:nvPr/>
        </p:nvSpPr>
        <p:spPr>
          <a:xfrm>
            <a:off x="1044800" y="1445490"/>
            <a:ext cx="9019123" cy="50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112</a:t>
            </a:r>
            <a:r>
              <a:rPr lang="zh-TW" altLang="en-US" sz="24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學年度彰北區自主學習成果展示</a:t>
            </a:r>
            <a:endParaRPr sz="2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1BF147-0BCE-E31E-B55E-432DDC84B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36" y="2184286"/>
            <a:ext cx="7239955" cy="4074066"/>
          </a:xfrm>
          <a:prstGeom prst="rect">
            <a:avLst/>
          </a:prstGeom>
        </p:spPr>
      </p:pic>
      <p:sp>
        <p:nvSpPr>
          <p:cNvPr id="6" name="Google Shape;588;p70">
            <a:extLst>
              <a:ext uri="{FF2B5EF4-FFF2-40B4-BE49-F238E27FC236}">
                <a16:creationId xmlns:a16="http://schemas.microsoft.com/office/drawing/2014/main" id="{3290EBF7-A726-ECB0-0C2A-D74939B38613}"/>
              </a:ext>
            </a:extLst>
          </p:cNvPr>
          <p:cNvSpPr/>
          <p:nvPr/>
        </p:nvSpPr>
        <p:spPr>
          <a:xfrm>
            <a:off x="3755810" y="891743"/>
            <a:ext cx="187642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自主學習</a:t>
            </a: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9720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BA84C-5D2C-1EC6-6D21-D388FCF2D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D55D48-F3BE-D9FC-0040-63324BFC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F42C289-5FDA-4B1C-2CEF-9AE6853D8002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E838A9B-5B88-E2F6-B761-B8C614E897CB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588;p70">
            <a:extLst>
              <a:ext uri="{FF2B5EF4-FFF2-40B4-BE49-F238E27FC236}">
                <a16:creationId xmlns:a16="http://schemas.microsoft.com/office/drawing/2014/main" id="{A6136408-3197-1398-EF98-CBD727E614CD}"/>
              </a:ext>
            </a:extLst>
          </p:cNvPr>
          <p:cNvSpPr/>
          <p:nvPr/>
        </p:nvSpPr>
        <p:spPr>
          <a:xfrm>
            <a:off x="1044800" y="1532499"/>
            <a:ext cx="9019123" cy="50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自主學習靜態成果展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校內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)</a:t>
            </a:r>
            <a:endParaRPr sz="2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8AEAB00-C4A9-EADB-EE56-ECDFFFA8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88" y="2310855"/>
            <a:ext cx="5381682" cy="35863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C1C69DB-4797-DD82-E5B7-C88E6B62B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97" y="2349673"/>
            <a:ext cx="3015524" cy="16962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32158F-B4EC-876E-3490-595B97771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97" y="4146995"/>
            <a:ext cx="3015524" cy="2009565"/>
          </a:xfrm>
          <a:prstGeom prst="rect">
            <a:avLst/>
          </a:prstGeom>
        </p:spPr>
      </p:pic>
      <p:sp>
        <p:nvSpPr>
          <p:cNvPr id="8" name="Google Shape;588;p70">
            <a:extLst>
              <a:ext uri="{FF2B5EF4-FFF2-40B4-BE49-F238E27FC236}">
                <a16:creationId xmlns:a16="http://schemas.microsoft.com/office/drawing/2014/main" id="{7341EF86-8975-00A7-C413-F4D9BBD1D04F}"/>
              </a:ext>
            </a:extLst>
          </p:cNvPr>
          <p:cNvSpPr/>
          <p:nvPr/>
        </p:nvSpPr>
        <p:spPr>
          <a:xfrm>
            <a:off x="3755810" y="891743"/>
            <a:ext cx="187642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自主學習</a:t>
            </a: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941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020" y="498762"/>
            <a:ext cx="7739147" cy="815871"/>
          </a:xfrm>
        </p:spPr>
        <p:txBody>
          <a:bodyPr>
            <a:normAutofit/>
          </a:bodyPr>
          <a:lstStyle/>
          <a:p>
            <a:pPr lvl="0"/>
            <a:r>
              <a:rPr lang="zh-TW" altLang="en-US" dirty="0"/>
              <a:t>一、彰化區綜合高中概況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826242"/>
              </p:ext>
            </p:extLst>
          </p:nvPr>
        </p:nvGraphicFramePr>
        <p:xfrm>
          <a:off x="3027020" y="1750443"/>
          <a:ext cx="8668987" cy="3017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8435">
                  <a:extLst>
                    <a:ext uri="{9D8B030D-6E8A-4147-A177-3AD203B41FA5}">
                      <a16:colId xmlns:a16="http://schemas.microsoft.com/office/drawing/2014/main" val="161096083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45232647"/>
                    </a:ext>
                  </a:extLst>
                </a:gridCol>
                <a:gridCol w="4671752">
                  <a:extLst>
                    <a:ext uri="{9D8B030D-6E8A-4147-A177-3AD203B41FA5}">
                      <a16:colId xmlns:a16="http://schemas.microsoft.com/office/drawing/2014/main" val="1429162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學校名稱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學術學程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專門學程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國立溪湖高中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社會、自然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/>
                        <a:t>商業服務、應用英語、觀光餐飲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55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國立彰化高商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社會、自然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會計事務、電子商務、應用英語、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設計科技</a:t>
                      </a:r>
                      <a:endParaRPr lang="en-US" altLang="zh-TW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5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私立文興高中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社會、自然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/>
                        <a:t>商業服務、資訊應用、應用日語、</a:t>
                      </a:r>
                      <a:endParaRPr lang="en-US" altLang="zh-TW" sz="2400" dirty="0"/>
                    </a:p>
                    <a:p>
                      <a:pPr algn="l"/>
                      <a:r>
                        <a:rPr lang="zh-TW" altLang="en-US" sz="2400" dirty="0"/>
                        <a:t>多媒體設計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7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國立和美實驗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/>
                        <a:t>商業學程、美工學程、家政學程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07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97226-D48A-7DB8-E973-24E18D36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769FDA-A99C-391B-4191-BC63397E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6F5749C1-B9A1-A2F8-4A5F-BF3DBCB3FFE2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FEF280-6FA8-79DA-444F-17D3E8614462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7140C95-2679-2406-276B-533359147A0C}"/>
              </a:ext>
            </a:extLst>
          </p:cNvPr>
          <p:cNvSpPr txBox="1"/>
          <p:nvPr/>
        </p:nvSpPr>
        <p:spPr>
          <a:xfrm>
            <a:off x="2121865" y="3835308"/>
            <a:ext cx="2709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▲彈性課程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-</a:t>
            </a:r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護你一生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(</a:t>
            </a:r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高齡芳療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)</a:t>
            </a:r>
            <a:endParaRPr lang="zh-TW" altLang="en-US" sz="14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7EDC4B-FD52-067B-7321-B32DF5046F74}"/>
              </a:ext>
            </a:extLst>
          </p:cNvPr>
          <p:cNvSpPr txBox="1"/>
          <p:nvPr/>
        </p:nvSpPr>
        <p:spPr>
          <a:xfrm>
            <a:off x="6664008" y="3855516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▲彈性課程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-</a:t>
            </a:r>
            <a:r>
              <a:rPr lang="zh-TW" altLang="en-US" sz="1400" dirty="0">
                <a:solidFill>
                  <a:srgbClr val="0000FF"/>
                </a:solidFill>
                <a:latin typeface="+mn-ea"/>
                <a:sym typeface="Twentieth Century"/>
              </a:rPr>
              <a:t>解讀文學符碼</a:t>
            </a:r>
            <a:endParaRPr lang="zh-TW" altLang="en-US" sz="1400" dirty="0">
              <a:solidFill>
                <a:srgbClr val="0000FF"/>
              </a:solidFill>
              <a:latin typeface="+mn-ea"/>
              <a:cs typeface="Twentieth Century"/>
              <a:sym typeface="Twentieth Century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97C36A-EDCD-C0AB-20D1-FD2BEDD2D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/>
          <a:stretch/>
        </p:blipFill>
        <p:spPr>
          <a:xfrm>
            <a:off x="1877944" y="1583659"/>
            <a:ext cx="3515354" cy="22181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3B19F21-179F-BEC4-B6B9-8574F8DD6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5"/>
          <a:stretch/>
        </p:blipFill>
        <p:spPr>
          <a:xfrm>
            <a:off x="5997028" y="1650533"/>
            <a:ext cx="3568868" cy="2153829"/>
          </a:xfrm>
          <a:prstGeom prst="rect">
            <a:avLst/>
          </a:prstGeom>
        </p:spPr>
      </p:pic>
      <p:sp>
        <p:nvSpPr>
          <p:cNvPr id="8" name="Google Shape;588;p70">
            <a:extLst>
              <a:ext uri="{FF2B5EF4-FFF2-40B4-BE49-F238E27FC236}">
                <a16:creationId xmlns:a16="http://schemas.microsoft.com/office/drawing/2014/main" id="{78D48AB1-A03B-1B02-09BB-05E928CE0258}"/>
              </a:ext>
            </a:extLst>
          </p:cNvPr>
          <p:cNvSpPr/>
          <p:nvPr/>
        </p:nvSpPr>
        <p:spPr>
          <a:xfrm>
            <a:off x="3904560" y="906483"/>
            <a:ext cx="2699430" cy="50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充實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/</a:t>
            </a: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增廣課程</a:t>
            </a:r>
            <a:endParaRPr sz="2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0688CA-D745-8358-BD89-920CEF5F3BAE}"/>
              </a:ext>
            </a:extLst>
          </p:cNvPr>
          <p:cNvSpPr txBox="1"/>
          <p:nvPr/>
        </p:nvSpPr>
        <p:spPr>
          <a:xfrm>
            <a:off x="2269341" y="6223506"/>
            <a:ext cx="2414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▲彈性課程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-</a:t>
            </a:r>
            <a:r>
              <a:rPr lang="zh-TW" altLang="en-US" sz="1400" dirty="0">
                <a:solidFill>
                  <a:srgbClr val="0000FF"/>
                </a:solidFill>
                <a:latin typeface="+mn-ea"/>
                <a:cs typeface="Twentieth Century"/>
                <a:sym typeface="Twentieth Century"/>
              </a:rPr>
              <a:t>台灣茶文化介紹</a:t>
            </a:r>
            <a:endParaRPr lang="zh-TW" altLang="en-US" sz="1400" dirty="0">
              <a:latin typeface="+mn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19409ED-E6C8-982D-8D73-CB4A3608BDB2}"/>
              </a:ext>
            </a:extLst>
          </p:cNvPr>
          <p:cNvSpPr txBox="1"/>
          <p:nvPr/>
        </p:nvSpPr>
        <p:spPr>
          <a:xfrm>
            <a:off x="7023081" y="6252890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1400" dirty="0">
                <a:solidFill>
                  <a:srgbClr val="0000FF"/>
                </a:solidFill>
                <a:latin typeface="+mn-ea"/>
              </a:rPr>
              <a:t>▲彈性課程</a:t>
            </a:r>
            <a:r>
              <a:rPr lang="en-US" altLang="zh-TW" sz="1400" dirty="0">
                <a:solidFill>
                  <a:srgbClr val="0000FF"/>
                </a:solidFill>
                <a:latin typeface="+mn-ea"/>
              </a:rPr>
              <a:t>-</a:t>
            </a:r>
            <a:r>
              <a:rPr lang="zh-TW" altLang="en-US" sz="1400" dirty="0">
                <a:solidFill>
                  <a:srgbClr val="0000FF"/>
                </a:solidFill>
                <a:latin typeface="+mn-ea"/>
                <a:sym typeface="Twentieth Century"/>
              </a:rPr>
              <a:t>樹攀</a:t>
            </a:r>
            <a:endParaRPr lang="zh-TW" altLang="en-US" sz="1400" dirty="0">
              <a:latin typeface="+mn-ea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9F7C250-69BB-7788-2842-8ADA6984B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4" b="9361"/>
          <a:stretch/>
        </p:blipFill>
        <p:spPr>
          <a:xfrm>
            <a:off x="1747364" y="4176559"/>
            <a:ext cx="3643326" cy="198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2175126-485C-629D-CACD-9A51DD83B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47" y="4176559"/>
            <a:ext cx="352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DAD9-17DB-E696-0D17-00495ED20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FB3BD2-30E3-C96B-A380-1E6F27A8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F9937E9-C4CF-6200-C371-323EA3BB662F}"/>
              </a:ext>
            </a:extLst>
          </p:cNvPr>
          <p:cNvSpPr txBox="1"/>
          <p:nvPr/>
        </p:nvSpPr>
        <p:spPr>
          <a:xfrm>
            <a:off x="1120104" y="805382"/>
            <a:ext cx="3048484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適性選擇與輔導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58428D1-2B26-E292-9E7C-755E11C9B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61597"/>
              </p:ext>
            </p:extLst>
          </p:nvPr>
        </p:nvGraphicFramePr>
        <p:xfrm>
          <a:off x="1231505" y="1597815"/>
          <a:ext cx="7441410" cy="40517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0235">
                  <a:extLst>
                    <a:ext uri="{9D8B030D-6E8A-4147-A177-3AD203B41FA5}">
                      <a16:colId xmlns:a16="http://schemas.microsoft.com/office/drawing/2014/main" val="2405695406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952690745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1250625877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982670727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3397531276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349253621"/>
                    </a:ext>
                  </a:extLst>
                </a:gridCol>
              </a:tblGrid>
              <a:tr h="4811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12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982480"/>
                  </a:ext>
                </a:extLst>
              </a:tr>
              <a:tr h="4724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暑期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輔導</a:t>
                      </a:r>
                      <a:r>
                        <a:rPr lang="en-US" altLang="zh-TW" sz="4800" dirty="0"/>
                        <a:t/>
                      </a:r>
                      <a:br>
                        <a:rPr lang="en-US" altLang="zh-TW" sz="4800" dirty="0"/>
                      </a:br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分流後班級</a:t>
                      </a:r>
                      <a:r>
                        <a:rPr lang="en-US" altLang="zh-TW" sz="1200" dirty="0"/>
                        <a:t>)</a:t>
                      </a:r>
                      <a:endParaRPr lang="en-US" altLang="zh-TW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2060"/>
                          </a:solidFill>
                        </a:rPr>
                        <a:t>轉學程申請</a:t>
                      </a:r>
                      <a:r>
                        <a:rPr lang="zh-TW" altLang="en-US" sz="2400" b="1" dirty="0">
                          <a:solidFill>
                            <a:srgbClr val="002060"/>
                          </a:solidFill>
                          <a:sym typeface="Wingdings" panose="05000000000000000000" pitchFamily="2" charset="2"/>
                        </a:rPr>
                        <a:t></a:t>
                      </a:r>
                      <a:endParaRPr lang="en-US" altLang="zh-TW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課程諮詢</a:t>
                      </a:r>
                      <a:endParaRPr lang="en-US" altLang="zh-TW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46283"/>
                  </a:ext>
                </a:extLst>
              </a:tr>
              <a:tr h="5313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2060"/>
                          </a:solidFill>
                        </a:rPr>
                        <a:t>轉學程申請</a:t>
                      </a:r>
                      <a:r>
                        <a:rPr lang="zh-TW" altLang="en-US" sz="2400" b="1" dirty="0">
                          <a:solidFill>
                            <a:srgbClr val="002060"/>
                          </a:solidFill>
                          <a:sym typeface="Wingdings" panose="05000000000000000000" pitchFamily="2" charset="2"/>
                        </a:rPr>
                        <a:t></a:t>
                      </a:r>
                      <a:endParaRPr lang="en-US" altLang="zh-TW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124377"/>
                  </a:ext>
                </a:extLst>
              </a:tr>
              <a:tr h="1005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寒假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輔導</a:t>
                      </a:r>
                      <a:endParaRPr lang="en-US" altLang="zh-TW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轉學程後班級</a:t>
                      </a:r>
                      <a:r>
                        <a:rPr lang="en-US" altLang="zh-TW" sz="1200" dirty="0"/>
                        <a:t>)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93136"/>
                  </a:ext>
                </a:extLst>
              </a:tr>
              <a:tr h="4811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月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8893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課程諮詢</a:t>
                      </a:r>
                      <a:endParaRPr lang="en-US" altLang="zh-TW" sz="24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2060"/>
                          </a:solidFill>
                        </a:rPr>
                        <a:t>轉學程</a:t>
                      </a:r>
                      <a:endParaRPr lang="en-US" altLang="zh-TW" sz="2400" b="1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2060"/>
                          </a:solidFill>
                        </a:rPr>
                        <a:t>申請</a:t>
                      </a:r>
                      <a:r>
                        <a:rPr lang="zh-TW" altLang="en-US" sz="2400" b="1" dirty="0">
                          <a:solidFill>
                            <a:srgbClr val="002060"/>
                          </a:solidFill>
                          <a:sym typeface="Wingdings" panose="05000000000000000000" pitchFamily="2" charset="2"/>
                        </a:rPr>
                        <a:t></a:t>
                      </a:r>
                      <a:endParaRPr lang="en-US" altLang="zh-TW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暑期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輔導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轉學程後班級</a:t>
                      </a:r>
                      <a:r>
                        <a:rPr lang="en-US" altLang="zh-TW" sz="1200" dirty="0"/>
                        <a:t>)</a:t>
                      </a:r>
                      <a:endParaRPr lang="zh-TW" alt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30264"/>
                  </a:ext>
                </a:extLst>
              </a:tr>
            </a:tbl>
          </a:graphicData>
        </a:graphic>
      </p:graphicFrame>
      <p:sp>
        <p:nvSpPr>
          <p:cNvPr id="17" name="文字方塊 16">
            <a:extLst>
              <a:ext uri="{FF2B5EF4-FFF2-40B4-BE49-F238E27FC236}">
                <a16:creationId xmlns:a16="http://schemas.microsoft.com/office/drawing/2014/main" id="{64814184-457A-F738-0940-24F5596EDBB9}"/>
              </a:ext>
            </a:extLst>
          </p:cNvPr>
          <p:cNvSpPr txBox="1"/>
          <p:nvPr/>
        </p:nvSpPr>
        <p:spPr>
          <a:xfrm>
            <a:off x="600151" y="2201215"/>
            <a:ext cx="789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上學期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CDFC76-37B3-C968-B58A-CEC8B2E58CDD}"/>
              </a:ext>
            </a:extLst>
          </p:cNvPr>
          <p:cNvSpPr txBox="1"/>
          <p:nvPr/>
        </p:nvSpPr>
        <p:spPr>
          <a:xfrm>
            <a:off x="655949" y="4225633"/>
            <a:ext cx="819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下學期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3F6566CE-8E5E-5BF0-860D-AABA72FEA1A9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二年級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試探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分化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CB5B359C-EAB8-115B-0870-C8A7F80F56C7}"/>
              </a:ext>
            </a:extLst>
          </p:cNvPr>
          <p:cNvSpPr/>
          <p:nvPr/>
        </p:nvSpPr>
        <p:spPr>
          <a:xfrm rot="5400000">
            <a:off x="6553683" y="5757269"/>
            <a:ext cx="537883" cy="188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C5400E6-E666-D980-8091-DB6D5BDAA7B8}"/>
              </a:ext>
            </a:extLst>
          </p:cNvPr>
          <p:cNvSpPr txBox="1"/>
          <p:nvPr/>
        </p:nvSpPr>
        <p:spPr>
          <a:xfrm>
            <a:off x="5262283" y="6120340"/>
            <a:ext cx="383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</a:rPr>
              <a:t>最後一次轉學程申請機會</a:t>
            </a:r>
            <a:endParaRPr lang="en-US" altLang="zh-TW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40F2-94E3-E944-D9C4-101BB38A3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4D9E0E-98E2-961D-C33D-70DF491E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8802BC1-CEE2-9889-3033-55B42964D1A1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三年級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分化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專精</a:t>
            </a:r>
            <a:endParaRPr lang="en-US" altLang="zh-TW" sz="4800" dirty="0"/>
          </a:p>
        </p:txBody>
      </p:sp>
      <p:graphicFrame>
        <p:nvGraphicFramePr>
          <p:cNvPr id="11" name="內容版面配置區 3">
            <a:extLst>
              <a:ext uri="{FF2B5EF4-FFF2-40B4-BE49-F238E27FC236}">
                <a16:creationId xmlns:a16="http://schemas.microsoft.com/office/drawing/2014/main" id="{B1C17AA6-CF48-B7AE-DFC4-2465838ED8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991041"/>
              </p:ext>
            </p:extLst>
          </p:nvPr>
        </p:nvGraphicFramePr>
        <p:xfrm>
          <a:off x="1120103" y="1647007"/>
          <a:ext cx="6965576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3342">
                  <a:extLst>
                    <a:ext uri="{9D8B030D-6E8A-4147-A177-3AD203B41FA5}">
                      <a16:colId xmlns:a16="http://schemas.microsoft.com/office/drawing/2014/main" val="3497662938"/>
                    </a:ext>
                  </a:extLst>
                </a:gridCol>
                <a:gridCol w="900303">
                  <a:extLst>
                    <a:ext uri="{9D8B030D-6E8A-4147-A177-3AD203B41FA5}">
                      <a16:colId xmlns:a16="http://schemas.microsoft.com/office/drawing/2014/main" val="3464094477"/>
                    </a:ext>
                  </a:extLst>
                </a:gridCol>
                <a:gridCol w="1783977">
                  <a:extLst>
                    <a:ext uri="{9D8B030D-6E8A-4147-A177-3AD203B41FA5}">
                      <a16:colId xmlns:a16="http://schemas.microsoft.com/office/drawing/2014/main" val="3389668054"/>
                    </a:ext>
                  </a:extLst>
                </a:gridCol>
                <a:gridCol w="2501153">
                  <a:extLst>
                    <a:ext uri="{9D8B030D-6E8A-4147-A177-3AD203B41FA5}">
                      <a16:colId xmlns:a16="http://schemas.microsoft.com/office/drawing/2014/main" val="3958517439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85056392"/>
                    </a:ext>
                  </a:extLst>
                </a:gridCol>
              </a:tblGrid>
              <a:tr h="46317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類別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學分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2482"/>
                  </a:ext>
                </a:extLst>
              </a:tr>
              <a:tr h="408685">
                <a:tc rowSpan="5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校訂選修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一般科目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語文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國語文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53837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英語文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0322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統合數學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0392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健康與體育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體育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9314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專精科目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語文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英語聽講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296170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D915147C-568D-459F-0D45-403C5860F2DD}"/>
              </a:ext>
            </a:extLst>
          </p:cNvPr>
          <p:cNvSpPr txBox="1"/>
          <p:nvPr/>
        </p:nvSpPr>
        <p:spPr>
          <a:xfrm>
            <a:off x="1120103" y="906483"/>
            <a:ext cx="8194226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共同科目：學術社會學程、學術自然學程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5229A3-712D-5FA4-67CB-8177F24E1CDB}"/>
              </a:ext>
            </a:extLst>
          </p:cNvPr>
          <p:cNvSpPr/>
          <p:nvPr/>
        </p:nvSpPr>
        <p:spPr>
          <a:xfrm>
            <a:off x="4491319" y="3075709"/>
            <a:ext cx="3594360" cy="42487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E60079A-C242-62B7-FED1-13AD926D2414}"/>
              </a:ext>
            </a:extLst>
          </p:cNvPr>
          <p:cNvSpPr txBox="1"/>
          <p:nvPr/>
        </p:nvSpPr>
        <p:spPr>
          <a:xfrm>
            <a:off x="8310729" y="2816468"/>
            <a:ext cx="388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</a:rPr>
              <a:t>綜合高中校訂選修學分多，視需求規劃課程內容</a:t>
            </a:r>
          </a:p>
        </p:txBody>
      </p:sp>
    </p:spTree>
    <p:extLst>
      <p:ext uri="{BB962C8B-B14F-4D97-AF65-F5344CB8AC3E}">
        <p14:creationId xmlns:p14="http://schemas.microsoft.com/office/powerpoint/2010/main" val="33623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9C9DC89-E81C-5C52-B635-BC6E7111ED12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三年級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分化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專精</a:t>
            </a:r>
            <a:endParaRPr lang="en-US" altLang="zh-TW" sz="4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97E608-958A-61B7-0F08-952D076B4272}"/>
              </a:ext>
            </a:extLst>
          </p:cNvPr>
          <p:cNvSpPr txBox="1"/>
          <p:nvPr/>
        </p:nvSpPr>
        <p:spPr>
          <a:xfrm>
            <a:off x="1026870" y="620338"/>
            <a:ext cx="422644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分化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專精科目示例：</a:t>
            </a: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52A8B2C5-967D-53C8-F026-8B7C388DDA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817895"/>
              </p:ext>
            </p:extLst>
          </p:nvPr>
        </p:nvGraphicFramePr>
        <p:xfrm>
          <a:off x="197223" y="1303908"/>
          <a:ext cx="11904206" cy="51570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8976">
                  <a:extLst>
                    <a:ext uri="{9D8B030D-6E8A-4147-A177-3AD203B41FA5}">
                      <a16:colId xmlns:a16="http://schemas.microsoft.com/office/drawing/2014/main" val="3497662938"/>
                    </a:ext>
                  </a:extLst>
                </a:gridCol>
                <a:gridCol w="1016003">
                  <a:extLst>
                    <a:ext uri="{9D8B030D-6E8A-4147-A177-3AD203B41FA5}">
                      <a16:colId xmlns:a16="http://schemas.microsoft.com/office/drawing/2014/main" val="3464094477"/>
                    </a:ext>
                  </a:extLst>
                </a:gridCol>
                <a:gridCol w="1018421">
                  <a:extLst>
                    <a:ext uri="{9D8B030D-6E8A-4147-A177-3AD203B41FA5}">
                      <a16:colId xmlns:a16="http://schemas.microsoft.com/office/drawing/2014/main" val="3389668054"/>
                    </a:ext>
                  </a:extLst>
                </a:gridCol>
                <a:gridCol w="3605874">
                  <a:extLst>
                    <a:ext uri="{9D8B030D-6E8A-4147-A177-3AD203B41FA5}">
                      <a16:colId xmlns:a16="http://schemas.microsoft.com/office/drawing/2014/main" val="3958517439"/>
                    </a:ext>
                  </a:extLst>
                </a:gridCol>
                <a:gridCol w="4420894">
                  <a:extLst>
                    <a:ext uri="{9D8B030D-6E8A-4147-A177-3AD203B41FA5}">
                      <a16:colId xmlns:a16="http://schemas.microsoft.com/office/drawing/2014/main" val="651601043"/>
                    </a:ext>
                  </a:extLst>
                </a:gridCol>
                <a:gridCol w="954038">
                  <a:extLst>
                    <a:ext uri="{9D8B030D-6E8A-4147-A177-3AD203B41FA5}">
                      <a16:colId xmlns:a16="http://schemas.microsoft.com/office/drawing/2014/main" val="85056392"/>
                    </a:ext>
                  </a:extLst>
                </a:gridCol>
              </a:tblGrid>
              <a:tr h="463176">
                <a:tc gridSpan="2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學術社會學程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學術自然學程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70544"/>
                  </a:ext>
                </a:extLst>
              </a:tr>
              <a:tr h="46317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</a:rPr>
                        <a:t>類別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</a:rPr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bg1"/>
                          </a:solidFill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</a:rPr>
                        <a:t>學分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2482"/>
                  </a:ext>
                </a:extLst>
              </a:tr>
              <a:tr h="463176">
                <a:tc rowSpan="9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校訂選修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專精科目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語文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專題閱讀與研究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285132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53837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社會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族群、性別與國家的歷史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296170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空間資訊科技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390631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現代社會與經濟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60419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選修物理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波動、光及聲音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174257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選修物理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電磁現象一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78753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選修化學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化學反應與平衡一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111221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選修化學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有機化學與應用科技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63734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8FFB-228D-B323-38F7-2BD37608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F79E0D-D453-D17A-B93D-E58752C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037F041-9670-C64F-280A-439F3C812D85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三年級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分化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專精</a:t>
            </a:r>
            <a:endParaRPr lang="en-US" altLang="zh-TW" sz="4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9EE5857-7B71-82E4-3D23-BF77CE89C8CD}"/>
              </a:ext>
            </a:extLst>
          </p:cNvPr>
          <p:cNvSpPr txBox="1"/>
          <p:nvPr/>
        </p:nvSpPr>
        <p:spPr>
          <a:xfrm>
            <a:off x="1017905" y="906483"/>
            <a:ext cx="6602095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分化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專精科目示例：跨班選修</a:t>
            </a:r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AC53ECA5-A6AF-18C8-453D-A80E8B847A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28226"/>
              </p:ext>
            </p:extLst>
          </p:nvPr>
        </p:nvGraphicFramePr>
        <p:xfrm>
          <a:off x="143897" y="1752143"/>
          <a:ext cx="11904206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8976">
                  <a:extLst>
                    <a:ext uri="{9D8B030D-6E8A-4147-A177-3AD203B41FA5}">
                      <a16:colId xmlns:a16="http://schemas.microsoft.com/office/drawing/2014/main" val="3497662938"/>
                    </a:ext>
                  </a:extLst>
                </a:gridCol>
                <a:gridCol w="1016003">
                  <a:extLst>
                    <a:ext uri="{9D8B030D-6E8A-4147-A177-3AD203B41FA5}">
                      <a16:colId xmlns:a16="http://schemas.microsoft.com/office/drawing/2014/main" val="3464094477"/>
                    </a:ext>
                  </a:extLst>
                </a:gridCol>
                <a:gridCol w="1018421">
                  <a:extLst>
                    <a:ext uri="{9D8B030D-6E8A-4147-A177-3AD203B41FA5}">
                      <a16:colId xmlns:a16="http://schemas.microsoft.com/office/drawing/2014/main" val="3389668054"/>
                    </a:ext>
                  </a:extLst>
                </a:gridCol>
                <a:gridCol w="3605874">
                  <a:extLst>
                    <a:ext uri="{9D8B030D-6E8A-4147-A177-3AD203B41FA5}">
                      <a16:colId xmlns:a16="http://schemas.microsoft.com/office/drawing/2014/main" val="3958517439"/>
                    </a:ext>
                  </a:extLst>
                </a:gridCol>
                <a:gridCol w="4420894">
                  <a:extLst>
                    <a:ext uri="{9D8B030D-6E8A-4147-A177-3AD203B41FA5}">
                      <a16:colId xmlns:a16="http://schemas.microsoft.com/office/drawing/2014/main" val="651601043"/>
                    </a:ext>
                  </a:extLst>
                </a:gridCol>
                <a:gridCol w="954038">
                  <a:extLst>
                    <a:ext uri="{9D8B030D-6E8A-4147-A177-3AD203B41FA5}">
                      <a16:colId xmlns:a16="http://schemas.microsoft.com/office/drawing/2014/main" val="85056392"/>
                    </a:ext>
                  </a:extLst>
                </a:gridCol>
              </a:tblGrid>
              <a:tr h="463176">
                <a:tc gridSpan="2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學術社會學程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學術自然學程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70544"/>
                  </a:ext>
                </a:extLst>
              </a:tr>
              <a:tr h="46317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科目名稱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2482"/>
                  </a:ext>
                </a:extLst>
              </a:tr>
              <a:tr h="463176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一般科目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數學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統合數學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商用微積分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2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720815"/>
                  </a:ext>
                </a:extLst>
              </a:tr>
              <a:tr h="408685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校訂選修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專精科目</a:t>
                      </a:r>
                      <a:endParaRPr lang="en-US" altLang="zh-TW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專題實作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歷史組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地理組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專題實作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物理組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化學組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2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538376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自然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物理演算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479170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pPr algn="ctr"/>
                      <a:endParaRPr lang="en-US" altLang="zh-TW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選修生物</a:t>
                      </a:r>
                      <a:r>
                        <a:rPr lang="en-US" altLang="zh-TW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動物體的構造與功能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296170"/>
                  </a:ext>
                </a:extLst>
              </a:tr>
              <a:tr h="408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地球與環境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39063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D03889ED-334C-6698-634F-E4CDC89FB312}"/>
              </a:ext>
            </a:extLst>
          </p:cNvPr>
          <p:cNvSpPr/>
          <p:nvPr/>
        </p:nvSpPr>
        <p:spPr>
          <a:xfrm>
            <a:off x="6660776" y="4178368"/>
            <a:ext cx="4437530" cy="13837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7082563" y="5667279"/>
            <a:ext cx="388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</a:rPr>
              <a:t>物理</a:t>
            </a:r>
            <a:r>
              <a:rPr lang="en-US" altLang="zh-TW" sz="2400" b="1" dirty="0">
                <a:solidFill>
                  <a:srgbClr val="00B050"/>
                </a:solidFill>
              </a:rPr>
              <a:t>/</a:t>
            </a:r>
            <a:r>
              <a:rPr lang="zh-TW" altLang="en-US" sz="2400" b="1" dirty="0">
                <a:solidFill>
                  <a:srgbClr val="00B050"/>
                </a:solidFill>
              </a:rPr>
              <a:t>生物</a:t>
            </a:r>
            <a:r>
              <a:rPr lang="en-US" altLang="zh-TW" sz="2400" b="1" dirty="0">
                <a:solidFill>
                  <a:srgbClr val="00B050"/>
                </a:solidFill>
              </a:rPr>
              <a:t>/</a:t>
            </a:r>
            <a:r>
              <a:rPr lang="zh-TW" altLang="en-US" sz="2400" b="1" dirty="0">
                <a:solidFill>
                  <a:srgbClr val="00B050"/>
                </a:solidFill>
              </a:rPr>
              <a:t>地球科學  </a:t>
            </a:r>
            <a:r>
              <a:rPr lang="en-US" altLang="zh-TW" sz="2400" b="1" dirty="0">
                <a:solidFill>
                  <a:srgbClr val="00B050"/>
                </a:solidFill>
              </a:rPr>
              <a:t>3</a:t>
            </a:r>
            <a:r>
              <a:rPr lang="zh-TW" altLang="en-US" sz="2400" b="1" dirty="0">
                <a:solidFill>
                  <a:srgbClr val="00B050"/>
                </a:solidFill>
              </a:rPr>
              <a:t>選</a:t>
            </a:r>
            <a:r>
              <a:rPr lang="en-US" altLang="zh-TW" sz="2400" b="1" dirty="0">
                <a:solidFill>
                  <a:srgbClr val="00B050"/>
                </a:solidFill>
              </a:rPr>
              <a:t>1</a:t>
            </a:r>
            <a:endParaRPr lang="zh-TW" altLang="en-US" sz="2400" b="1" dirty="0">
              <a:solidFill>
                <a:srgbClr val="00B05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F337D0-9360-CF1C-81EA-C02C94407678}"/>
              </a:ext>
            </a:extLst>
          </p:cNvPr>
          <p:cNvSpPr/>
          <p:nvPr/>
        </p:nvSpPr>
        <p:spPr>
          <a:xfrm>
            <a:off x="4509246" y="2922495"/>
            <a:ext cx="1586753" cy="68131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F26D9E-AC39-DAD4-0E23-D5A12FDFB63C}"/>
              </a:ext>
            </a:extLst>
          </p:cNvPr>
          <p:cNvSpPr txBox="1"/>
          <p:nvPr/>
        </p:nvSpPr>
        <p:spPr>
          <a:xfrm>
            <a:off x="6095999" y="3058559"/>
            <a:ext cx="220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</a:rPr>
              <a:t>財經學群需求</a:t>
            </a:r>
          </a:p>
        </p:txBody>
      </p:sp>
    </p:spTree>
    <p:extLst>
      <p:ext uri="{BB962C8B-B14F-4D97-AF65-F5344CB8AC3E}">
        <p14:creationId xmlns:p14="http://schemas.microsoft.com/office/powerpoint/2010/main" val="15216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B6C8-0FD2-0456-8249-DAB397AB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5FA132-BF41-DF21-1E42-BD98821F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0D07E3-8D59-941A-AC0C-00BE4FA72DF0}"/>
              </a:ext>
            </a:extLst>
          </p:cNvPr>
          <p:cNvSpPr txBox="1"/>
          <p:nvPr/>
        </p:nvSpPr>
        <p:spPr>
          <a:xfrm>
            <a:off x="1044800" y="701440"/>
            <a:ext cx="952072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彈性學習時間</a:t>
            </a:r>
            <a:endParaRPr lang="zh-TW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588;p70">
            <a:extLst>
              <a:ext uri="{FF2B5EF4-FFF2-40B4-BE49-F238E27FC236}">
                <a16:creationId xmlns:a16="http://schemas.microsoft.com/office/drawing/2014/main" id="{B7E9D524-EC9C-EA5C-12F6-5F6AF3145C06}"/>
              </a:ext>
            </a:extLst>
          </p:cNvPr>
          <p:cNvSpPr/>
          <p:nvPr/>
        </p:nvSpPr>
        <p:spPr>
          <a:xfrm>
            <a:off x="3904560" y="906483"/>
            <a:ext cx="2699430" cy="50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充實</a:t>
            </a:r>
            <a:r>
              <a:rPr lang="en-US" altLang="zh-TW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/</a:t>
            </a:r>
            <a:r>
              <a:rPr lang="zh-TW" altLang="en-US" sz="2800" b="1" dirty="0">
                <a:solidFill>
                  <a:srgbClr val="0000FF"/>
                </a:solidFill>
                <a:latin typeface="Microsoft JhengHei"/>
                <a:ea typeface="Microsoft JhengHei"/>
                <a:cs typeface="Twentieth Century"/>
                <a:sym typeface="Microsoft JhengHei"/>
              </a:rPr>
              <a:t>增廣課程</a:t>
            </a:r>
            <a:endParaRPr sz="2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三年級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分化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專精</a:t>
            </a:r>
            <a:endParaRPr lang="en-US" altLang="zh-TW" sz="4800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100C844-68BF-E431-0686-65F7811DF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983" y="1326215"/>
            <a:ext cx="4392220" cy="549027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57CC658-644B-6AC8-2180-4D8032C58330}"/>
              </a:ext>
            </a:extLst>
          </p:cNvPr>
          <p:cNvSpPr/>
          <p:nvPr/>
        </p:nvSpPr>
        <p:spPr>
          <a:xfrm>
            <a:off x="5801961" y="2962265"/>
            <a:ext cx="4454264" cy="3480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1266"/>
          <a:stretch/>
        </p:blipFill>
        <p:spPr>
          <a:xfrm>
            <a:off x="1180700" y="1396538"/>
            <a:ext cx="4039692" cy="534962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57CC658-644B-6AC8-2180-4D8032C58330}"/>
              </a:ext>
            </a:extLst>
          </p:cNvPr>
          <p:cNvSpPr/>
          <p:nvPr/>
        </p:nvSpPr>
        <p:spPr>
          <a:xfrm>
            <a:off x="1180699" y="3025834"/>
            <a:ext cx="4073575" cy="31837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DAD9-17DB-E696-0D17-00495ED20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FB3BD2-30E3-C96B-A380-1E6F27A8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F9937E9-C4CF-6200-C371-323EA3BB662F}"/>
              </a:ext>
            </a:extLst>
          </p:cNvPr>
          <p:cNvSpPr txBox="1"/>
          <p:nvPr/>
        </p:nvSpPr>
        <p:spPr>
          <a:xfrm>
            <a:off x="1120104" y="805382"/>
            <a:ext cx="3048484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適性選擇與輔導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57741" y="0"/>
            <a:ext cx="1876424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三年級</a:t>
            </a:r>
            <a:endParaRPr lang="en-US" altLang="zh-TW" sz="3200" dirty="0">
              <a:solidFill>
                <a:schemeClr val="bg1"/>
              </a:solidFill>
            </a:endParaRPr>
          </a:p>
          <a:p>
            <a:r>
              <a:rPr lang="zh-TW" altLang="en-US" sz="2800" dirty="0">
                <a:solidFill>
                  <a:schemeClr val="bg1"/>
                </a:solidFill>
              </a:rPr>
              <a:t>分化</a:t>
            </a:r>
            <a:r>
              <a:rPr lang="en-US" altLang="zh-TW" sz="2800" dirty="0">
                <a:solidFill>
                  <a:schemeClr val="bg1"/>
                </a:solidFill>
              </a:rPr>
              <a:t>+</a:t>
            </a:r>
            <a:r>
              <a:rPr lang="zh-TW" altLang="en-US" sz="2800" dirty="0">
                <a:solidFill>
                  <a:schemeClr val="bg1"/>
                </a:solidFill>
              </a:rPr>
              <a:t>專精</a:t>
            </a:r>
            <a:endParaRPr lang="en-US" altLang="zh-TW" sz="4800" dirty="0"/>
          </a:p>
        </p:txBody>
      </p:sp>
      <p:pic>
        <p:nvPicPr>
          <p:cNvPr id="14" name="圖片 13" descr="IMG_546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49" y="1466527"/>
            <a:ext cx="3298847" cy="231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4763262" y="3834164"/>
            <a:ext cx="272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▲</a:t>
            </a:r>
            <a:r>
              <a:rPr lang="zh-TW" altLang="zh-TW" dirty="0" smtClean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學</a:t>
            </a:r>
            <a:r>
              <a:rPr lang="zh-TW" altLang="zh-TW" dirty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測後的志願選填講座</a:t>
            </a:r>
            <a:endParaRPr lang="zh-TW" altLang="en-US" dirty="0"/>
          </a:p>
        </p:txBody>
      </p:sp>
      <p:pic>
        <p:nvPicPr>
          <p:cNvPr id="15" name="圖片 14" descr="LINE_ALBUM_0306牟國陶老師個人申請講座_240307_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78" y="1470343"/>
            <a:ext cx="3192700" cy="223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8186953" y="3786335"/>
            <a:ext cx="364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▲</a:t>
            </a:r>
            <a:r>
              <a:rPr lang="zh-TW" altLang="zh-TW" dirty="0">
                <a:solidFill>
                  <a:schemeClr val="tx2"/>
                </a:solidFill>
              </a:rPr>
              <a:t>大學申請入學指定項目甄試講座</a:t>
            </a: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20" name="圖片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61" y="4307118"/>
            <a:ext cx="3124542" cy="24434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61457" y="640165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</a:t>
            </a:r>
            <a:r>
              <a:rPr lang="zh-TW" altLang="zh-TW" dirty="0" smtClean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綜</a:t>
            </a:r>
            <a:r>
              <a:rPr lang="zh-TW" altLang="zh-TW" dirty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高三年級模擬面試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" y="1531293"/>
            <a:ext cx="3893826" cy="219027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369635" y="3706467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2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▲課程諮詢</a:t>
            </a: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22" name="圖片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4346379"/>
            <a:ext cx="2850726" cy="24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9F72-7F34-0112-B1E7-2B135FBF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97870-526A-CA44-3D73-E87F0BF9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7" y="947737"/>
            <a:ext cx="3526799" cy="573560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9441734" y="4323138"/>
            <a:ext cx="157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</a:rPr>
              <a:t>(112</a:t>
            </a:r>
            <a:r>
              <a:rPr lang="zh-TW" altLang="en-US" sz="2000" dirty="0" smtClean="0">
                <a:solidFill>
                  <a:srgbClr val="002060"/>
                </a:solidFill>
              </a:rPr>
              <a:t>學年度</a:t>
            </a:r>
            <a:r>
              <a:rPr lang="en-US" altLang="zh-TW" sz="2000" dirty="0" smtClean="0">
                <a:solidFill>
                  <a:srgbClr val="002060"/>
                </a:solidFill>
              </a:rPr>
              <a:t>)</a:t>
            </a:r>
            <a:endParaRPr lang="zh-TW" altLang="en-US" sz="2000" dirty="0">
              <a:solidFill>
                <a:srgbClr val="00206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58355" y="5006401"/>
            <a:ext cx="411365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國立暨南大學東南亞學系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572201" y="5646139"/>
            <a:ext cx="275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高三</a:t>
            </a:r>
            <a:r>
              <a:rPr lang="en-US" altLang="zh-TW" sz="2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 黃○婗</a:t>
            </a:r>
            <a:endParaRPr lang="zh-TW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9381465" y="5707694"/>
            <a:ext cx="157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</a:rPr>
              <a:t>(112</a:t>
            </a:r>
            <a:r>
              <a:rPr lang="zh-TW" altLang="en-US" sz="2000" dirty="0" smtClean="0">
                <a:solidFill>
                  <a:srgbClr val="002060"/>
                </a:solidFill>
              </a:rPr>
              <a:t>學年度</a:t>
            </a:r>
            <a:r>
              <a:rPr lang="en-US" altLang="zh-TW" sz="2000" dirty="0" smtClean="0">
                <a:solidFill>
                  <a:srgbClr val="002060"/>
                </a:solidFill>
              </a:rPr>
              <a:t>)</a:t>
            </a:r>
            <a:endParaRPr lang="zh-TW" altLang="en-US" sz="2000" dirty="0">
              <a:solidFill>
                <a:srgbClr val="002060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升學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</a:rPr>
              <a:t>大學特殊選才</a:t>
            </a:r>
            <a:endParaRPr lang="en-US" altLang="zh-TW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0646958" y="1072342"/>
            <a:ext cx="145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zh-TW" altLang="en-US" sz="2800" b="1" dirty="0">
                <a:solidFill>
                  <a:srgbClr val="FF0000"/>
                </a:solidFill>
              </a:rPr>
              <a:t>○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高○</a:t>
            </a:r>
            <a:endParaRPr lang="zh-TW" altLang="en-US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05" y="1029751"/>
            <a:ext cx="5673573" cy="32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9F72-7F34-0112-B1E7-2B135FBF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97870-526A-CA44-3D73-E87F0BF9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升學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</a:rPr>
              <a:t>大學繁星推薦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933" y="990600"/>
            <a:ext cx="4056975" cy="572707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0646958" y="1072342"/>
            <a:ext cx="145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zh-TW" altLang="en-US" sz="2800" b="1" dirty="0">
                <a:solidFill>
                  <a:srgbClr val="FF0000"/>
                </a:solidFill>
              </a:rPr>
              <a:t>○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X</a:t>
            </a:r>
            <a:endParaRPr lang="zh-TW" altLang="en-US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88" y="978801"/>
            <a:ext cx="4090010" cy="57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9F72-7F34-0112-B1E7-2B135FBF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97870-526A-CA44-3D73-E87F0BF9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91439"/>
            <a:ext cx="1876424" cy="113053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升學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</a:rPr>
              <a:t>大學申請入學</a:t>
            </a:r>
            <a:endParaRPr lang="en-US" altLang="zh-TW" sz="2000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</a:rPr>
              <a:t>大學分發入學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630333" y="1429789"/>
            <a:ext cx="145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zh-TW" altLang="en-US" sz="2800" b="1" dirty="0">
                <a:solidFill>
                  <a:srgbClr val="FF0000"/>
                </a:solidFill>
              </a:rPr>
              <a:t>○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高○</a:t>
            </a:r>
            <a:endParaRPr lang="zh-TW" altLang="en-US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9736715" y="6523432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完整榜</a:t>
            </a:r>
            <a:r>
              <a:rPr lang="zh-TW" altLang="en-US" dirty="0" smtClean="0">
                <a:solidFill>
                  <a:srgbClr val="002060"/>
                </a:solidFill>
              </a:rPr>
              <a:t>單詳見學校網站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39" y="1488344"/>
            <a:ext cx="3978640" cy="496954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1816883" y="1006066"/>
            <a:ext cx="347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113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學年度大學申請入學榜單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6692790" y="972646"/>
            <a:ext cx="347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113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學年度大學分發入學榜單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-1" b="9528"/>
          <a:stretch/>
        </p:blipFill>
        <p:spPr>
          <a:xfrm>
            <a:off x="6540810" y="1406175"/>
            <a:ext cx="3898151" cy="5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10577" b="8237"/>
          <a:stretch/>
        </p:blipFill>
        <p:spPr>
          <a:xfrm>
            <a:off x="936625" y="1466425"/>
            <a:ext cx="7559415" cy="50677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34" y="203199"/>
            <a:ext cx="2080685" cy="20806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62803" y="4000287"/>
            <a:ext cx="2742671" cy="2085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997031" y="4757524"/>
            <a:ext cx="266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學生</a:t>
            </a:r>
            <a:r>
              <a:rPr lang="en-US" altLang="zh-TW" sz="4000" dirty="0">
                <a:solidFill>
                  <a:srgbClr val="FF0000"/>
                </a:solidFill>
              </a:rPr>
              <a:t>/</a:t>
            </a:r>
            <a:r>
              <a:rPr lang="zh-TW" altLang="en-US" sz="4000" dirty="0">
                <a:solidFill>
                  <a:srgbClr val="FF0000"/>
                </a:solidFill>
              </a:rPr>
              <a:t>家長</a:t>
            </a:r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9F72-7F34-0112-B1E7-2B135FBF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97870-526A-CA44-3D73-E87F0BF9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solidFill>
                  <a:schemeClr val="bg1"/>
                </a:solidFill>
              </a:rPr>
              <a:t>升學</a:t>
            </a:r>
            <a:endParaRPr lang="zh-TW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</a:rPr>
              <a:t>四技</a:t>
            </a:r>
            <a:r>
              <a:rPr lang="zh-TW" altLang="en-US" sz="2000" dirty="0" smtClean="0">
                <a:solidFill>
                  <a:schemeClr val="bg1"/>
                </a:solidFill>
              </a:rPr>
              <a:t>申請入學</a:t>
            </a:r>
            <a:endParaRPr lang="en-US" altLang="zh-TW" sz="2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525602" y="1072342"/>
            <a:ext cx="1666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zh-TW" altLang="en-US" sz="2800" b="1" dirty="0">
                <a:solidFill>
                  <a:srgbClr val="FF0000"/>
                </a:solidFill>
              </a:rPr>
              <a:t>○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僅藝術群</a:t>
            </a:r>
            <a:endParaRPr lang="zh-TW" altLang="en-US" sz="14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401204"/>
              </p:ext>
            </p:extLst>
          </p:nvPr>
        </p:nvGraphicFramePr>
        <p:xfrm>
          <a:off x="1351371" y="2011675"/>
          <a:ext cx="8158390" cy="382234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36595">
                  <a:extLst>
                    <a:ext uri="{9D8B030D-6E8A-4147-A177-3AD203B41FA5}">
                      <a16:colId xmlns:a16="http://schemas.microsoft.com/office/drawing/2014/main" val="1206597459"/>
                    </a:ext>
                  </a:extLst>
                </a:gridCol>
                <a:gridCol w="2956217">
                  <a:extLst>
                    <a:ext uri="{9D8B030D-6E8A-4147-A177-3AD203B41FA5}">
                      <a16:colId xmlns:a16="http://schemas.microsoft.com/office/drawing/2014/main" val="3364371038"/>
                    </a:ext>
                  </a:extLst>
                </a:gridCol>
                <a:gridCol w="4165578">
                  <a:extLst>
                    <a:ext uri="{9D8B030D-6E8A-4147-A177-3AD203B41FA5}">
                      <a16:colId xmlns:a16="http://schemas.microsoft.com/office/drawing/2014/main" val="2647964304"/>
                    </a:ext>
                  </a:extLst>
                </a:gridCol>
              </a:tblGrid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謝○鈞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國立雲林科技大學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建築與室內設計系室內組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1160434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解○安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國立雲林科技大學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創意生活設計系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8966394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鄭○猷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國立雲林科技大學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文化資產維護系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7384620"/>
                  </a:ext>
                </a:extLst>
              </a:tr>
              <a:tr h="36878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陳○諭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國立雲林科技大學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工程科技菁英班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913069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王○均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國立勤益科技大學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智慧自動化工程系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1584852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林○伃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國立勤益科技大學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工業工程與管理系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0629206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王○媛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393859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洪○澐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9836602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陳○綸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2088411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李○俞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5031717"/>
                  </a:ext>
                </a:extLst>
              </a:tr>
              <a:tr h="345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蕭○芳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435465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1135238" y="1259024"/>
            <a:ext cx="505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</a:rPr>
              <a:t>113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學年度</a:t>
            </a:r>
            <a:r>
              <a:rPr lang="zh-TW" altLang="en-US" sz="2800" b="1" dirty="0">
                <a:solidFill>
                  <a:srgbClr val="002060"/>
                </a:solidFill>
              </a:rPr>
              <a:t>四技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申請入學榜單</a:t>
            </a:r>
            <a:endParaRPr lang="zh-TW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9F72-7F34-0112-B1E7-2B135FBF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97870-526A-CA44-3D73-E87F0BF9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" y="0"/>
            <a:ext cx="10058402" cy="906483"/>
          </a:xfrm>
        </p:spPr>
        <p:txBody>
          <a:bodyPr/>
          <a:lstStyle/>
          <a:p>
            <a:r>
              <a:rPr lang="zh-TW" altLang="en-US" dirty="0"/>
              <a:t>二</a:t>
            </a:r>
            <a:r>
              <a:rPr lang="zh-TW" altLang="zh-TW" dirty="0"/>
              <a:t>、</a:t>
            </a:r>
            <a:r>
              <a:rPr lang="zh-TW" altLang="en-US" dirty="0"/>
              <a:t>綜合高中學校實務介紹</a:t>
            </a:r>
            <a:r>
              <a:rPr lang="zh-TW" altLang="en-US" sz="2800" dirty="0"/>
              <a:t>──以彰化高商為例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15576" y="0"/>
            <a:ext cx="1876424" cy="9906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升學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</a:rPr>
              <a:t>四技甄選入學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646958" y="1072342"/>
            <a:ext cx="145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普高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X</a:t>
            </a: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高○</a:t>
            </a:r>
            <a:endParaRPr lang="zh-TW" altLang="en-US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137903"/>
              </p:ext>
            </p:extLst>
          </p:nvPr>
        </p:nvGraphicFramePr>
        <p:xfrm>
          <a:off x="1077049" y="1706767"/>
          <a:ext cx="8927869" cy="15011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79047">
                  <a:extLst>
                    <a:ext uri="{9D8B030D-6E8A-4147-A177-3AD203B41FA5}">
                      <a16:colId xmlns:a16="http://schemas.microsoft.com/office/drawing/2014/main" val="2539083638"/>
                    </a:ext>
                  </a:extLst>
                </a:gridCol>
                <a:gridCol w="4604386">
                  <a:extLst>
                    <a:ext uri="{9D8B030D-6E8A-4147-A177-3AD203B41FA5}">
                      <a16:colId xmlns:a16="http://schemas.microsoft.com/office/drawing/2014/main" val="1882809767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2456153963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陳○苡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嘉藥學校財團法人嘉南藥理大學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藥學系</a:t>
                      </a:r>
                      <a:endParaRPr lang="zh-TW" altLang="en-US" sz="24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86454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陳○暄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713502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蘇○萱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63739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鄭○穎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中華醫事科技大學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語言治療系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532951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1077049" y="1052586"/>
            <a:ext cx="505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</a:rPr>
              <a:t>112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學年度</a:t>
            </a:r>
            <a:r>
              <a:rPr lang="zh-TW" altLang="en-US" sz="2800" b="1" dirty="0">
                <a:solidFill>
                  <a:srgbClr val="002060"/>
                </a:solidFill>
              </a:rPr>
              <a:t>四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技甄選入學榜單</a:t>
            </a:r>
            <a:endParaRPr lang="zh-TW" alt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5868F1E-21B9-2725-FE92-A382CDA01D4C}"/>
              </a:ext>
            </a:extLst>
          </p:cNvPr>
          <p:cNvSpPr txBox="1">
            <a:spLocks/>
          </p:cNvSpPr>
          <p:nvPr/>
        </p:nvSpPr>
        <p:spPr>
          <a:xfrm>
            <a:off x="10332201" y="3734252"/>
            <a:ext cx="1876424" cy="9906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solidFill>
                  <a:schemeClr val="bg1"/>
                </a:solidFill>
              </a:rPr>
              <a:t>升學</a:t>
            </a:r>
            <a:endParaRPr lang="zh-TW" alt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</a:rPr>
              <a:t>四</a:t>
            </a:r>
            <a:r>
              <a:rPr lang="zh-TW" altLang="en-US" sz="2000" dirty="0" smtClean="0">
                <a:solidFill>
                  <a:schemeClr val="bg1"/>
                </a:solidFill>
              </a:rPr>
              <a:t>技登記分發</a:t>
            </a:r>
            <a:endParaRPr lang="en-US" altLang="zh-TW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752253" y="4758081"/>
            <a:ext cx="145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普高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X</a:t>
            </a:r>
          </a:p>
          <a:p>
            <a:r>
              <a:rPr lang="zh-TW" altLang="en-US" sz="2800" b="1" dirty="0">
                <a:solidFill>
                  <a:srgbClr val="FF0000"/>
                </a:solidFill>
              </a:rPr>
              <a:t>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高○</a:t>
            </a:r>
            <a:endParaRPr lang="zh-TW" altLang="en-US" sz="2800" b="1" dirty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綜高○  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54254C-60EC-048F-A58C-757C0C1ABE64}"/>
              </a:ext>
            </a:extLst>
          </p:cNvPr>
          <p:cNvSpPr txBox="1"/>
          <p:nvPr/>
        </p:nvSpPr>
        <p:spPr>
          <a:xfrm>
            <a:off x="977296" y="3706332"/>
            <a:ext cx="505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</a:rPr>
              <a:t>113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學年度</a:t>
            </a:r>
            <a:r>
              <a:rPr lang="zh-TW" altLang="en-US" sz="2800" b="1" dirty="0">
                <a:solidFill>
                  <a:srgbClr val="002060"/>
                </a:solidFill>
              </a:rPr>
              <a:t>四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技</a:t>
            </a:r>
            <a:r>
              <a:rPr lang="zh-TW" altLang="en-US" sz="2800" b="1" dirty="0">
                <a:solidFill>
                  <a:srgbClr val="002060"/>
                </a:solidFill>
              </a:rPr>
              <a:t>登記分發</a:t>
            </a:r>
            <a:r>
              <a:rPr lang="zh-TW" altLang="en-US" sz="2800" b="1" dirty="0" smtClean="0">
                <a:solidFill>
                  <a:srgbClr val="002060"/>
                </a:solidFill>
              </a:rPr>
              <a:t>榜單</a:t>
            </a:r>
            <a:endParaRPr lang="zh-TW" alt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49382"/>
              </p:ext>
            </p:extLst>
          </p:nvPr>
        </p:nvGraphicFramePr>
        <p:xfrm>
          <a:off x="1077049" y="4375655"/>
          <a:ext cx="9014602" cy="112585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40224">
                  <a:extLst>
                    <a:ext uri="{9D8B030D-6E8A-4147-A177-3AD203B41FA5}">
                      <a16:colId xmlns:a16="http://schemas.microsoft.com/office/drawing/2014/main" val="470669310"/>
                    </a:ext>
                  </a:extLst>
                </a:gridCol>
                <a:gridCol w="3530603">
                  <a:extLst>
                    <a:ext uri="{9D8B030D-6E8A-4147-A177-3AD203B41FA5}">
                      <a16:colId xmlns:a16="http://schemas.microsoft.com/office/drawing/2014/main" val="1655963993"/>
                    </a:ext>
                  </a:extLst>
                </a:gridCol>
                <a:gridCol w="3443775">
                  <a:extLst>
                    <a:ext uri="{9D8B030D-6E8A-4147-A177-3AD203B41FA5}">
                      <a16:colId xmlns:a16="http://schemas.microsoft.com/office/drawing/2014/main" val="1541407993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黃○愷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國立臺中科技大學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護理系</a:t>
                      </a:r>
                      <a:endParaRPr lang="zh-TW" altLang="en-US" sz="24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324905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柯○雯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國立臺北護理健康大學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語言治療與聽力學系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173036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王○均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國立臺灣師範大學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機電工程學系</a:t>
                      </a:r>
                      <a:endParaRPr lang="zh-TW" altLang="en-US" sz="24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5457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2B8237-CE4A-0D7C-7CE0-8009760DCE8A}"/>
              </a:ext>
            </a:extLst>
          </p:cNvPr>
          <p:cNvSpPr txBox="1">
            <a:spLocks/>
          </p:cNvSpPr>
          <p:nvPr/>
        </p:nvSpPr>
        <p:spPr>
          <a:xfrm>
            <a:off x="2885048" y="313765"/>
            <a:ext cx="4600481" cy="13178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44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289844841"/>
              </p:ext>
            </p:extLst>
          </p:nvPr>
        </p:nvGraphicFramePr>
        <p:xfrm>
          <a:off x="3399906" y="972671"/>
          <a:ext cx="7421950" cy="497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6342611" y="2489164"/>
            <a:ext cx="1928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29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695" y="2770094"/>
            <a:ext cx="4600481" cy="1317812"/>
          </a:xfrm>
        </p:spPr>
        <p:txBody>
          <a:bodyPr>
            <a:noAutofit/>
          </a:bodyPr>
          <a:lstStyle/>
          <a:p>
            <a:pPr lvl="0"/>
            <a:r>
              <a:rPr lang="zh-TW" altLang="zh-TW" sz="8000" b="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9" y="1050486"/>
            <a:ext cx="8413424" cy="52360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19401" y="3362324"/>
            <a:ext cx="1704974" cy="447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429625" y="3586162"/>
            <a:ext cx="376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</a:rPr>
              <a:t>114</a:t>
            </a:r>
            <a:r>
              <a:rPr lang="zh-TW" altLang="en-US" sz="4000" dirty="0">
                <a:solidFill>
                  <a:srgbClr val="FF0000"/>
                </a:solidFill>
              </a:rPr>
              <a:t>學年度入學</a:t>
            </a:r>
          </a:p>
        </p:txBody>
      </p:sp>
    </p:spTree>
    <p:extLst>
      <p:ext uri="{BB962C8B-B14F-4D97-AF65-F5344CB8AC3E}">
        <p14:creationId xmlns:p14="http://schemas.microsoft.com/office/powerpoint/2010/main" val="29352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894610"/>
            <a:ext cx="8235192" cy="54659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19425" y="4057649"/>
            <a:ext cx="1390650" cy="5810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9559006" y="3994218"/>
            <a:ext cx="191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彰化縣</a:t>
            </a:r>
          </a:p>
        </p:txBody>
      </p:sp>
    </p:spTree>
    <p:extLst>
      <p:ext uri="{BB962C8B-B14F-4D97-AF65-F5344CB8AC3E}">
        <p14:creationId xmlns:p14="http://schemas.microsoft.com/office/powerpoint/2010/main" val="6283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10577" b="8237"/>
          <a:stretch/>
        </p:blipFill>
        <p:spPr>
          <a:xfrm>
            <a:off x="936625" y="1466425"/>
            <a:ext cx="7559415" cy="50677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34" y="203199"/>
            <a:ext cx="2080685" cy="20806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67903" y="4000287"/>
            <a:ext cx="2742671" cy="2085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997031" y="4757524"/>
            <a:ext cx="266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教師</a:t>
            </a:r>
            <a:r>
              <a:rPr lang="en-US" altLang="zh-TW" sz="4000" dirty="0">
                <a:solidFill>
                  <a:srgbClr val="FF0000"/>
                </a:solidFill>
              </a:rPr>
              <a:t>/</a:t>
            </a:r>
            <a:r>
              <a:rPr lang="zh-TW" altLang="en-US" sz="4000" dirty="0">
                <a:solidFill>
                  <a:srgbClr val="FF0000"/>
                </a:solidFill>
              </a:rPr>
              <a:t>行政</a:t>
            </a:r>
          </a:p>
        </p:txBody>
      </p:sp>
    </p:spTree>
    <p:extLst>
      <p:ext uri="{BB962C8B-B14F-4D97-AF65-F5344CB8AC3E}">
        <p14:creationId xmlns:p14="http://schemas.microsoft.com/office/powerpoint/2010/main" val="2948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4" y="1466424"/>
            <a:ext cx="9226314" cy="438566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816181" y="5052799"/>
            <a:ext cx="1756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彰化縣</a:t>
            </a:r>
          </a:p>
        </p:txBody>
      </p:sp>
      <p:sp>
        <p:nvSpPr>
          <p:cNvPr id="9" name="矩形 8"/>
          <p:cNvSpPr/>
          <p:nvPr/>
        </p:nvSpPr>
        <p:spPr>
          <a:xfrm>
            <a:off x="7515225" y="4857750"/>
            <a:ext cx="676275" cy="3905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2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2" cy="894610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全國高級中等學校課程計畫平臺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36613" y="995851"/>
            <a:ext cx="690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https://course.k12ea.gov.tw/courseinformation/index.asp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4418"/>
          <a:stretch/>
        </p:blipFill>
        <p:spPr>
          <a:xfrm>
            <a:off x="3075396" y="2793533"/>
            <a:ext cx="3091247" cy="365863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484688" y="1712628"/>
            <a:ext cx="336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各校課程計畫書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6784"/>
          <a:stretch/>
        </p:blipFill>
        <p:spPr>
          <a:xfrm>
            <a:off x="160338" y="1569178"/>
            <a:ext cx="3009900" cy="37162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r="5714"/>
          <a:stretch/>
        </p:blipFill>
        <p:spPr>
          <a:xfrm>
            <a:off x="6288119" y="2793533"/>
            <a:ext cx="2981002" cy="36586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r="5086"/>
          <a:stretch/>
        </p:blipFill>
        <p:spPr>
          <a:xfrm>
            <a:off x="9163050" y="1569178"/>
            <a:ext cx="3028950" cy="3623407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863137" y="5386531"/>
            <a:ext cx="191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</a:rPr>
              <a:t>溪湖高中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939712" y="6414631"/>
            <a:ext cx="191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</a:rPr>
              <a:t>彰化高商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163082" y="6399544"/>
            <a:ext cx="191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</a:rPr>
              <a:t>文興高中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9724569" y="5285445"/>
            <a:ext cx="24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</a:rPr>
              <a:t>和美實驗學校</a:t>
            </a:r>
          </a:p>
        </p:txBody>
      </p:sp>
    </p:spTree>
    <p:extLst>
      <p:ext uri="{BB962C8B-B14F-4D97-AF65-F5344CB8AC3E}">
        <p14:creationId xmlns:p14="http://schemas.microsoft.com/office/powerpoint/2010/main" val="9556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86FDE985-690B-4742-8A23-B61E7967A7A0}" vid="{3B160C72-539C-4C0A-9888-8581AAC4FE6E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775</TotalTime>
  <Words>2693</Words>
  <Application>Microsoft Office PowerPoint</Application>
  <PresentationFormat>寬螢幕</PresentationFormat>
  <Paragraphs>586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4" baseType="lpstr">
      <vt:lpstr>Microsoft JhengHei UI</vt:lpstr>
      <vt:lpstr>Twentieth Century</vt:lpstr>
      <vt:lpstr>Walbaum Heading</vt:lpstr>
      <vt:lpstr>微軟正黑體</vt:lpstr>
      <vt:lpstr>微軟正黑體</vt:lpstr>
      <vt:lpstr>Arial</vt:lpstr>
      <vt:lpstr>Segoe Print</vt:lpstr>
      <vt:lpstr>Times New Roman</vt:lpstr>
      <vt:lpstr>Wingdings</vt:lpstr>
      <vt:lpstr>Wingdings 2</vt:lpstr>
      <vt:lpstr>TS103431377</vt:lpstr>
      <vt:lpstr>113學年度綜合型高中宣導  </vt:lpstr>
      <vt:lpstr>大綱</vt:lpstr>
      <vt:lpstr>一、彰化區綜合高中概況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(一)全國高級中等學校課程計畫平臺</vt:lpstr>
      <vt:lpstr>(二)彰化區綜合高中學校現況：</vt:lpstr>
      <vt:lpstr>(二)彰化區綜合高中學校現況：</vt:lpstr>
      <vt:lpstr>(二)彰化區綜合高中學校現況：</vt:lpstr>
      <vt:lpstr>(二)彰化區綜合高中學校現況：</vt:lpstr>
      <vt:lpstr>二、綜合高中學校實務介紹             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二、綜合高中學校實務介紹──以彰化高商為例</vt:lpstr>
      <vt:lpstr>PowerPoint 簡報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113學年度綜合型高中宣導</dc:title>
  <dc:creator>彰化高商課務組</dc:creator>
  <cp:lastModifiedBy>Strongest</cp:lastModifiedBy>
  <cp:revision>65</cp:revision>
  <cp:lastPrinted>2025-03-10T09:38:03Z</cp:lastPrinted>
  <dcterms:created xsi:type="dcterms:W3CDTF">2013-08-24T06:41:16Z</dcterms:created>
  <dcterms:modified xsi:type="dcterms:W3CDTF">2025-03-20T09:42:51Z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