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721" r:id="rId2"/>
  </p:sldMasterIdLst>
  <p:notesMasterIdLst>
    <p:notesMasterId r:id="rId43"/>
  </p:notesMasterIdLst>
  <p:handoutMasterIdLst>
    <p:handoutMasterId r:id="rId44"/>
  </p:handoutMasterIdLst>
  <p:sldIdLst>
    <p:sldId id="681" r:id="rId3"/>
    <p:sldId id="552" r:id="rId4"/>
    <p:sldId id="555" r:id="rId5"/>
    <p:sldId id="682" r:id="rId6"/>
    <p:sldId id="687" r:id="rId7"/>
    <p:sldId id="706" r:id="rId8"/>
    <p:sldId id="683" r:id="rId9"/>
    <p:sldId id="685" r:id="rId10"/>
    <p:sldId id="567" r:id="rId11"/>
    <p:sldId id="684" r:id="rId12"/>
    <p:sldId id="688" r:id="rId13"/>
    <p:sldId id="704" r:id="rId14"/>
    <p:sldId id="719" r:id="rId15"/>
    <p:sldId id="689" r:id="rId16"/>
    <p:sldId id="690" r:id="rId17"/>
    <p:sldId id="691" r:id="rId18"/>
    <p:sldId id="551" r:id="rId19"/>
    <p:sldId id="568" r:id="rId20"/>
    <p:sldId id="699" r:id="rId21"/>
    <p:sldId id="700" r:id="rId22"/>
    <p:sldId id="701" r:id="rId23"/>
    <p:sldId id="709" r:id="rId24"/>
    <p:sldId id="698" r:id="rId25"/>
    <p:sldId id="710" r:id="rId26"/>
    <p:sldId id="702" r:id="rId27"/>
    <p:sldId id="707" r:id="rId28"/>
    <p:sldId id="708" r:id="rId29"/>
    <p:sldId id="727" r:id="rId30"/>
    <p:sldId id="711" r:id="rId31"/>
    <p:sldId id="601" r:id="rId32"/>
    <p:sldId id="721" r:id="rId33"/>
    <p:sldId id="712" r:id="rId34"/>
    <p:sldId id="722" r:id="rId35"/>
    <p:sldId id="720" r:id="rId36"/>
    <p:sldId id="723" r:id="rId37"/>
    <p:sldId id="724" r:id="rId38"/>
    <p:sldId id="725" r:id="rId39"/>
    <p:sldId id="728" r:id="rId40"/>
    <p:sldId id="726" r:id="rId41"/>
    <p:sldId id="428" r:id="rId42"/>
  </p:sldIdLst>
  <p:sldSz cx="9144000" cy="5143500" type="screen16x9"/>
  <p:notesSz cx="7104063" cy="10234613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9" userDrawn="1">
          <p15:clr>
            <a:srgbClr val="A4A3A4"/>
          </p15:clr>
        </p15:guide>
        <p15:guide id="2" pos="2259" userDrawn="1">
          <p15:clr>
            <a:srgbClr val="A4A3A4"/>
          </p15:clr>
        </p15:guide>
        <p15:guide id="3" orient="horz" pos="3225" userDrawn="1">
          <p15:clr>
            <a:srgbClr val="A4A3A4"/>
          </p15:clr>
        </p15:guide>
        <p15:guide id="4" pos="2239" userDrawn="1">
          <p15:clr>
            <a:srgbClr val="A4A3A4"/>
          </p15:clr>
        </p15:guide>
        <p15:guide id="5" orient="horz" pos="3224" userDrawn="1">
          <p15:clr>
            <a:srgbClr val="A4A3A4"/>
          </p15:clr>
        </p15:guide>
        <p15:guide id="6" pos="2257" userDrawn="1">
          <p15:clr>
            <a:srgbClr val="A4A3A4"/>
          </p15:clr>
        </p15:guide>
        <p15:guide id="7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1B3"/>
    <a:srgbClr val="00A44A"/>
    <a:srgbClr val="008FFA"/>
    <a:srgbClr val="C96009"/>
    <a:srgbClr val="000000"/>
    <a:srgbClr val="FF9900"/>
    <a:srgbClr val="00CC66"/>
    <a:srgbClr val="2860A4"/>
    <a:srgbClr val="EFF3EA"/>
    <a:srgbClr val="F2F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5455" autoAdjust="0"/>
  </p:normalViewPr>
  <p:slideViewPr>
    <p:cSldViewPr snapToGrid="0" snapToObjects="1">
      <p:cViewPr varScale="1">
        <p:scale>
          <a:sx n="145" d="100"/>
          <a:sy n="145" d="100"/>
        </p:scale>
        <p:origin x="660" y="12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928"/>
    </p:cViewPr>
  </p:sorterViewPr>
  <p:notesViewPr>
    <p:cSldViewPr snapToGrid="0" snapToObjects="1">
      <p:cViewPr varScale="1">
        <p:scale>
          <a:sx n="80" d="100"/>
          <a:sy n="80" d="100"/>
        </p:scale>
        <p:origin x="3990" y="102"/>
      </p:cViewPr>
      <p:guideLst>
        <p:guide orient="horz" pos="2969"/>
        <p:guide pos="2259"/>
        <p:guide orient="horz" pos="3225"/>
        <p:guide pos="2239"/>
        <p:guide orient="horz" pos="3224"/>
        <p:guide pos="2257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812499999999999"/>
          <c:y val="7.8317089951890934E-2"/>
        </c:manualLayout>
      </c:layout>
      <c:overlay val="0"/>
      <c:spPr>
        <a:solidFill>
          <a:schemeClr val="accent4">
            <a:lumMod val="40000"/>
            <a:lumOff val="60000"/>
          </a:schemeClr>
        </a:solidFill>
      </c:spPr>
      <c:txPr>
        <a:bodyPr/>
        <a:lstStyle/>
        <a:p>
          <a:pPr>
            <a:defRPr>
              <a:solidFill>
                <a:srgbClr val="C00000"/>
              </a:solidFill>
            </a:defRPr>
          </a:pPr>
          <a:endParaRPr lang="zh-TW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普通型高中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-6.4480825613245626E-2"/>
                  <c:y val="-0.30128118635028944"/>
                </c:manualLayout>
              </c:layout>
              <c:spPr>
                <a:ln w="28575">
                  <a:solidFill>
                    <a:srgbClr val="C00000"/>
                  </a:solidFill>
                </a:ln>
              </c:spPr>
              <c:txPr>
                <a:bodyPr/>
                <a:lstStyle/>
                <a:p>
                  <a:pPr>
                    <a:lnSpc>
                      <a:spcPct val="70000"/>
                    </a:lnSpc>
                    <a:defRPr sz="1600" b="1">
                      <a:solidFill>
                        <a:srgbClr val="C00000"/>
                      </a:solidFill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3D-4B21-8716-38CC768F1DB4}"/>
                </c:ext>
              </c:extLst>
            </c:dLbl>
            <c:dLbl>
              <c:idx val="1"/>
              <c:layout>
                <c:manualLayout>
                  <c:x val="-4.4881009257887031E-2"/>
                  <c:y val="1.4799394317118252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70000"/>
                      </a:lnSpc>
                      <a:defRPr sz="1600" b="1">
                        <a:solidFill>
                          <a:srgbClr val="C00000"/>
                        </a:solidFill>
                      </a:defRPr>
                    </a:pPr>
                    <a:r>
                      <a:rPr lang="zh-TW" altLang="en-US" sz="1600" dirty="0">
                        <a:solidFill>
                          <a:srgbClr val="C00000"/>
                        </a:solidFill>
                      </a:rPr>
                      <a:t>校訂必修
</a:t>
                    </a:r>
                    <a:r>
                      <a:rPr lang="en-US" altLang="zh-TW" sz="1600" dirty="0">
                        <a:solidFill>
                          <a:srgbClr val="C00000"/>
                        </a:solidFill>
                      </a:rPr>
                      <a:t>2-4%</a:t>
                    </a:r>
                    <a:endParaRPr lang="zh-TW" altLang="en-US" sz="1800" dirty="0"/>
                  </a:p>
                </c:rich>
              </c:tx>
              <c:spPr>
                <a:ln w="28575">
                  <a:solidFill>
                    <a:srgbClr val="C00000"/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3D-4B21-8716-38CC768F1DB4}"/>
                </c:ext>
              </c:extLst>
            </c:dLbl>
            <c:dLbl>
              <c:idx val="2"/>
              <c:layout>
                <c:manualLayout>
                  <c:x val="2.5517692378643746E-2"/>
                  <c:y val="-3.5445013432252967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70000"/>
                      </a:lnSpc>
                      <a:defRPr sz="1600" b="1">
                        <a:solidFill>
                          <a:srgbClr val="C00000"/>
                        </a:solidFill>
                      </a:defRPr>
                    </a:pPr>
                    <a:r>
                      <a:rPr lang="zh-TW" altLang="en-US" sz="1600" dirty="0">
                        <a:solidFill>
                          <a:srgbClr val="C00000"/>
                        </a:solidFill>
                      </a:rPr>
                      <a:t>選修
</a:t>
                    </a:r>
                    <a:r>
                      <a:rPr lang="en-US" altLang="zh-TW" sz="1600" dirty="0">
                        <a:solidFill>
                          <a:srgbClr val="C00000"/>
                        </a:solidFill>
                      </a:rPr>
                      <a:t>30-32%</a:t>
                    </a:r>
                    <a:endParaRPr lang="zh-TW" altLang="en-US" sz="1800" dirty="0"/>
                  </a:p>
                </c:rich>
              </c:tx>
              <c:spPr>
                <a:ln w="19050">
                  <a:solidFill>
                    <a:srgbClr val="C00000"/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3D-4B21-8716-38CC768F1D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lnSpc>
                    <a:spcPct val="70000"/>
                  </a:lnSpc>
                  <a:defRPr sz="1600">
                    <a:solidFill>
                      <a:srgbClr val="C00000"/>
                    </a:solidFill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部定必修</c:v>
                </c:pt>
                <c:pt idx="1">
                  <c:v>校訂必修</c:v>
                </c:pt>
                <c:pt idx="2">
                  <c:v>選修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118</c:v>
                </c:pt>
                <c:pt idx="1">
                  <c:v>6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F3-41C3-B2F9-335AAAA860D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40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zh-TW" altLang="en-US" dirty="0">
                <a:solidFill>
                  <a:srgbClr val="0070C0"/>
                </a:solidFill>
              </a:rPr>
              <a:t>技術型高中</a:t>
            </a:r>
          </a:p>
        </c:rich>
      </c:tx>
      <c:layout>
        <c:manualLayout>
          <c:xMode val="edge"/>
          <c:yMode val="edge"/>
          <c:x val="0.37549256042292156"/>
          <c:y val="7.8317209632385337E-2"/>
        </c:manualLayout>
      </c:layout>
      <c:overlay val="0"/>
      <c:spPr>
        <a:solidFill>
          <a:schemeClr val="accent4">
            <a:lumMod val="40000"/>
            <a:lumOff val="60000"/>
          </a:schemeClr>
        </a:solidFill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普通型高中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-6.5685086749292937E-3"/>
                  <c:y val="-0.3058145271083068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70000"/>
                      </a:lnSpc>
                      <a:defRPr sz="1600" b="1">
                        <a:solidFill>
                          <a:srgbClr val="0070C0"/>
                        </a:solidFill>
                      </a:defRPr>
                    </a:pPr>
                    <a:r>
                      <a:rPr lang="zh-TW" altLang="en-US" dirty="0">
                        <a:solidFill>
                          <a:srgbClr val="0070C0"/>
                        </a:solidFill>
                      </a:rPr>
                      <a:t>部定必修
</a:t>
                    </a:r>
                    <a:r>
                      <a:rPr lang="en-US" altLang="zh-TW" dirty="0">
                        <a:solidFill>
                          <a:srgbClr val="0070C0"/>
                        </a:solidFill>
                      </a:rPr>
                      <a:t>63-77%</a:t>
                    </a:r>
                  </a:p>
                </c:rich>
              </c:tx>
              <c:spPr>
                <a:ln w="28575">
                  <a:solidFill>
                    <a:srgbClr val="0070C0"/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16-4DE3-B3B4-CC2D35614D0A}"/>
                </c:ext>
              </c:extLst>
            </c:dLbl>
            <c:dLbl>
              <c:idx val="1"/>
              <c:layout>
                <c:manualLayout>
                  <c:x val="-5.395338618125892E-3"/>
                  <c:y val="1.479939431711833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70000"/>
                      </a:lnSpc>
                      <a:defRPr sz="1600" b="1">
                        <a:solidFill>
                          <a:srgbClr val="0070C0"/>
                        </a:solidFill>
                      </a:defRPr>
                    </a:pPr>
                    <a:r>
                      <a:rPr lang="zh-TW" altLang="en-US" dirty="0">
                        <a:solidFill>
                          <a:srgbClr val="0070C0"/>
                        </a:solidFill>
                      </a:rPr>
                      <a:t>校訂必修
</a:t>
                    </a:r>
                    <a:r>
                      <a:rPr lang="en-US" altLang="zh-TW" dirty="0">
                        <a:solidFill>
                          <a:srgbClr val="0070C0"/>
                        </a:solidFill>
                      </a:rPr>
                      <a:t>2%</a:t>
                    </a:r>
                  </a:p>
                </c:rich>
              </c:tx>
              <c:spPr>
                <a:ln w="28575">
                  <a:solidFill>
                    <a:srgbClr val="0070C0"/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16-4DE3-B3B4-CC2D35614D0A}"/>
                </c:ext>
              </c:extLst>
            </c:dLbl>
            <c:dLbl>
              <c:idx val="2"/>
              <c:layout>
                <c:manualLayout>
                  <c:x val="4.13119606345482E-2"/>
                  <c:y val="-4.904503570630519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70000"/>
                      </a:lnSpc>
                      <a:defRPr sz="1600" b="1">
                        <a:solidFill>
                          <a:srgbClr val="0070C0"/>
                        </a:solidFill>
                      </a:defRPr>
                    </a:pPr>
                    <a:r>
                      <a:rPr lang="zh-TW" altLang="en-US" sz="1600" dirty="0">
                        <a:solidFill>
                          <a:srgbClr val="0070C0"/>
                        </a:solidFill>
                      </a:rPr>
                      <a:t>選修
</a:t>
                    </a:r>
                    <a:r>
                      <a:rPr lang="en-US" altLang="zh-TW" sz="1600" dirty="0">
                        <a:solidFill>
                          <a:srgbClr val="0070C0"/>
                        </a:solidFill>
                      </a:rPr>
                      <a:t>21-35%</a:t>
                    </a:r>
                    <a:endParaRPr lang="zh-TW" altLang="en-US" sz="1800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ln w="19050">
                  <a:solidFill>
                    <a:srgbClr val="0070C0"/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16-4DE3-B3B4-CC2D35614D0A}"/>
                </c:ext>
              </c:extLst>
            </c:dLbl>
            <c:spPr>
              <a:noFill/>
              <a:ln>
                <a:solidFill>
                  <a:srgbClr val="0070C0"/>
                </a:solidFill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C00000"/>
                    </a:solidFill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部定必修</c:v>
                </c:pt>
                <c:pt idx="1">
                  <c:v>校訂必修</c:v>
                </c:pt>
                <c:pt idx="2">
                  <c:v>選修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118</c:v>
                </c:pt>
                <c:pt idx="1">
                  <c:v>6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F3-41C3-B2F9-335AAAA860D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40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229183529872342"/>
          <c:y val="2.7436380525620609E-2"/>
        </c:manualLayout>
      </c:layout>
      <c:overlay val="0"/>
      <c:spPr>
        <a:solidFill>
          <a:schemeClr val="accent4">
            <a:lumMod val="40000"/>
            <a:lumOff val="60000"/>
          </a:schemeClr>
        </a:solidFill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綜合型高中</c:v>
                </c:pt>
              </c:strCache>
            </c:strRef>
          </c:tx>
          <c:dLbls>
            <c:dLbl>
              <c:idx val="0"/>
              <c:layout>
                <c:manualLayout>
                  <c:x val="7.4098909644960088E-3"/>
                  <c:y val="-0.14152131244676516"/>
                </c:manualLayout>
              </c:layout>
              <c:spPr>
                <a:ln w="285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lnSpc>
                      <a:spcPct val="70000"/>
                    </a:lnSpc>
                    <a:defRPr b="1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28-455C-B668-4E3EB7A651B5}"/>
                </c:ext>
              </c:extLst>
            </c:dLbl>
            <c:dLbl>
              <c:idx val="1"/>
              <c:layout>
                <c:manualLayout>
                  <c:x val="2.3199803196470234E-2"/>
                  <c:y val="-6.582100445629497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70000"/>
                      </a:lnSpc>
                      <a:defRPr b="1"/>
                    </a:pPr>
                    <a:r>
                      <a:rPr lang="zh-TW" altLang="en-US" dirty="0"/>
                      <a:t>校訂必修
</a:t>
                    </a:r>
                    <a:r>
                      <a:rPr lang="en-US" altLang="zh-TW" dirty="0"/>
                      <a:t>2-7%</a:t>
                    </a:r>
                  </a:p>
                </c:rich>
              </c:tx>
              <c:spPr>
                <a:ln w="28575">
                  <a:solidFill>
                    <a:schemeClr val="tx1"/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28-455C-B668-4E3EB7A651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lnSpc>
                        <a:spcPct val="70000"/>
                      </a:lnSpc>
                      <a:defRPr b="1">
                        <a:solidFill>
                          <a:srgbClr val="FF0000"/>
                        </a:solidFill>
                      </a:defRPr>
                    </a:pPr>
                    <a:r>
                      <a:rPr lang="zh-TW" altLang="en-US" dirty="0">
                        <a:solidFill>
                          <a:schemeClr val="tx1"/>
                        </a:solidFill>
                      </a:rPr>
                      <a:t>校訂選修
</a:t>
                    </a:r>
                    <a:r>
                      <a:rPr lang="en-US" altLang="zh-TW" dirty="0">
                        <a:solidFill>
                          <a:schemeClr val="tx1"/>
                        </a:solidFill>
                      </a:rPr>
                      <a:t>66-71%</a:t>
                    </a:r>
                  </a:p>
                </c:rich>
              </c:tx>
              <c:spPr>
                <a:ln w="28575">
                  <a:solidFill>
                    <a:schemeClr val="tx1"/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B4-4D8F-ABD6-091E5675592D}"/>
                </c:ext>
              </c:extLst>
            </c:dLbl>
            <c:spPr>
              <a:noFill/>
              <a:ln w="2857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lnSpc>
                    <a:spcPct val="70000"/>
                  </a:lnSpc>
                  <a:defRPr/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部定必修</c:v>
                </c:pt>
                <c:pt idx="1">
                  <c:v>校訂必修</c:v>
                </c:pt>
                <c:pt idx="2">
                  <c:v>選修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48</c:v>
                </c:pt>
                <c:pt idx="1">
                  <c:v>8</c:v>
                </c:pt>
                <c:pt idx="2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28-455C-B668-4E3EB7A651B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40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91D42-0EEE-4136-94DB-7130DA49CD30}" type="doc">
      <dgm:prSet loTypeId="urn:microsoft.com/office/officeart/2005/8/layout/list1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DA96D9F-5DA4-45A9-9DE4-687C92C23A49}">
      <dgm:prSet phldrT="[文字]" custT="1"/>
      <dgm:spPr/>
      <dgm:t>
        <a:bodyPr/>
        <a:lstStyle/>
        <a:p>
          <a:r>
            <a: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rPr>
            <a:t>學制理念精神篇</a:t>
          </a:r>
        </a:p>
      </dgm:t>
    </dgm:pt>
    <dgm:pt modelId="{03CA63CC-0ECF-454C-A634-9D6600EC822C}" type="parTrans" cxnId="{E99B1558-A69D-4912-8547-B1CA9603F0F5}">
      <dgm:prSet/>
      <dgm:spPr/>
      <dgm:t>
        <a:bodyPr/>
        <a:lstStyle/>
        <a:p>
          <a:endParaRPr lang="zh-TW" altLang="en-US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4686A56-44F9-4EDB-94BE-AB2C1671FDC8}" type="sibTrans" cxnId="{E99B1558-A69D-4912-8547-B1CA9603F0F5}">
      <dgm:prSet/>
      <dgm:spPr/>
      <dgm:t>
        <a:bodyPr/>
        <a:lstStyle/>
        <a:p>
          <a:endParaRPr lang="zh-TW" altLang="en-US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DFEDAED-FD1D-434B-A68E-41A563B1CB85}">
      <dgm:prSet phldrT="[文字]" custT="1"/>
      <dgm:spPr/>
      <dgm:t>
        <a:bodyPr/>
        <a:lstStyle/>
        <a:p>
          <a:r>
            <a: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rPr>
            <a:t>適性輔導特色篇</a:t>
          </a:r>
        </a:p>
      </dgm:t>
    </dgm:pt>
    <dgm:pt modelId="{7158FC33-4DAD-4A08-9F5C-07301B52DBDE}" type="parTrans" cxnId="{4DC20A15-0F22-4675-8FE2-E196F73F85F5}">
      <dgm:prSet/>
      <dgm:spPr/>
      <dgm:t>
        <a:bodyPr/>
        <a:lstStyle/>
        <a:p>
          <a:endParaRPr lang="zh-TW" altLang="en-US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49C77EF-B482-4B5C-B423-9D4C5BEDB61B}" type="sibTrans" cxnId="{4DC20A15-0F22-4675-8FE2-E196F73F85F5}">
      <dgm:prSet/>
      <dgm:spPr/>
      <dgm:t>
        <a:bodyPr/>
        <a:lstStyle/>
        <a:p>
          <a:endParaRPr lang="zh-TW" altLang="en-US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652A13F-EB74-4E4E-817C-CF6B956B07BF}" type="pres">
      <dgm:prSet presAssocID="{A2B91D42-0EEE-4136-94DB-7130DA49CD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0EA5981-66CD-412C-A645-8393F059ABE6}" type="pres">
      <dgm:prSet presAssocID="{FDA96D9F-5DA4-45A9-9DE4-687C92C23A49}" presName="parentLin" presStyleCnt="0"/>
      <dgm:spPr/>
    </dgm:pt>
    <dgm:pt modelId="{6E949AAB-E4D7-4DD6-9890-81FC5FE8A3C1}" type="pres">
      <dgm:prSet presAssocID="{FDA96D9F-5DA4-45A9-9DE4-687C92C23A49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0AF807E2-9CA7-4D70-A6F7-27B407D0DAB3}" type="pres">
      <dgm:prSet presAssocID="{FDA96D9F-5DA4-45A9-9DE4-687C92C23A4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CE6594-DAF0-424E-8DC4-55B859B85B93}" type="pres">
      <dgm:prSet presAssocID="{FDA96D9F-5DA4-45A9-9DE4-687C92C23A49}" presName="negativeSpace" presStyleCnt="0"/>
      <dgm:spPr/>
    </dgm:pt>
    <dgm:pt modelId="{09DAC0CE-C740-4D5D-9C31-737C34FD84CC}" type="pres">
      <dgm:prSet presAssocID="{FDA96D9F-5DA4-45A9-9DE4-687C92C23A49}" presName="childText" presStyleLbl="conFgAcc1" presStyleIdx="0" presStyleCnt="2">
        <dgm:presLayoutVars>
          <dgm:bulletEnabled val="1"/>
        </dgm:presLayoutVars>
      </dgm:prSet>
      <dgm:spPr/>
    </dgm:pt>
    <dgm:pt modelId="{8A347F8C-F3D1-4613-9A9E-E7334BC90267}" type="pres">
      <dgm:prSet presAssocID="{14686A56-44F9-4EDB-94BE-AB2C1671FDC8}" presName="spaceBetweenRectangles" presStyleCnt="0"/>
      <dgm:spPr/>
    </dgm:pt>
    <dgm:pt modelId="{2CCAA455-1625-4A2F-9631-E4F7941044A8}" type="pres">
      <dgm:prSet presAssocID="{2DFEDAED-FD1D-434B-A68E-41A563B1CB85}" presName="parentLin" presStyleCnt="0"/>
      <dgm:spPr/>
    </dgm:pt>
    <dgm:pt modelId="{E7010EB2-F192-4DEF-BDBA-04572E9188E6}" type="pres">
      <dgm:prSet presAssocID="{2DFEDAED-FD1D-434B-A68E-41A563B1CB85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7E3F7EF0-1420-4174-8EF3-5C771ADC121F}" type="pres">
      <dgm:prSet presAssocID="{2DFEDAED-FD1D-434B-A68E-41A563B1CB8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683D50-C2C2-431F-AF59-2462D3A00318}" type="pres">
      <dgm:prSet presAssocID="{2DFEDAED-FD1D-434B-A68E-41A563B1CB85}" presName="negativeSpace" presStyleCnt="0"/>
      <dgm:spPr/>
    </dgm:pt>
    <dgm:pt modelId="{63CE2727-2D25-4786-97D1-C67A794C10DA}" type="pres">
      <dgm:prSet presAssocID="{2DFEDAED-FD1D-434B-A68E-41A563B1CB8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C6F1498-99FD-4337-B8F6-0D2DD3506BBB}" type="presOf" srcId="{A2B91D42-0EEE-4136-94DB-7130DA49CD30}" destId="{F652A13F-EB74-4E4E-817C-CF6B956B07BF}" srcOrd="0" destOrd="0" presId="urn:microsoft.com/office/officeart/2005/8/layout/list1"/>
    <dgm:cxn modelId="{4DC20A15-0F22-4675-8FE2-E196F73F85F5}" srcId="{A2B91D42-0EEE-4136-94DB-7130DA49CD30}" destId="{2DFEDAED-FD1D-434B-A68E-41A563B1CB85}" srcOrd="1" destOrd="0" parTransId="{7158FC33-4DAD-4A08-9F5C-07301B52DBDE}" sibTransId="{E49C77EF-B482-4B5C-B423-9D4C5BEDB61B}"/>
    <dgm:cxn modelId="{23FD15FD-905A-4157-A6AB-56A612D8F9F4}" type="presOf" srcId="{2DFEDAED-FD1D-434B-A68E-41A563B1CB85}" destId="{7E3F7EF0-1420-4174-8EF3-5C771ADC121F}" srcOrd="1" destOrd="0" presId="urn:microsoft.com/office/officeart/2005/8/layout/list1"/>
    <dgm:cxn modelId="{28011B2F-7CD7-4486-93B4-F7CCD6F3AAEA}" type="presOf" srcId="{FDA96D9F-5DA4-45A9-9DE4-687C92C23A49}" destId="{6E949AAB-E4D7-4DD6-9890-81FC5FE8A3C1}" srcOrd="0" destOrd="0" presId="urn:microsoft.com/office/officeart/2005/8/layout/list1"/>
    <dgm:cxn modelId="{99EB685F-E445-41FA-B2B6-417ED52DCB52}" type="presOf" srcId="{FDA96D9F-5DA4-45A9-9DE4-687C92C23A49}" destId="{0AF807E2-9CA7-4D70-A6F7-27B407D0DAB3}" srcOrd="1" destOrd="0" presId="urn:microsoft.com/office/officeart/2005/8/layout/list1"/>
    <dgm:cxn modelId="{E99B1558-A69D-4912-8547-B1CA9603F0F5}" srcId="{A2B91D42-0EEE-4136-94DB-7130DA49CD30}" destId="{FDA96D9F-5DA4-45A9-9DE4-687C92C23A49}" srcOrd="0" destOrd="0" parTransId="{03CA63CC-0ECF-454C-A634-9D6600EC822C}" sibTransId="{14686A56-44F9-4EDB-94BE-AB2C1671FDC8}"/>
    <dgm:cxn modelId="{F0BDA8B6-6AA0-4B6E-B18E-723F40A24B14}" type="presOf" srcId="{2DFEDAED-FD1D-434B-A68E-41A563B1CB85}" destId="{E7010EB2-F192-4DEF-BDBA-04572E9188E6}" srcOrd="0" destOrd="0" presId="urn:microsoft.com/office/officeart/2005/8/layout/list1"/>
    <dgm:cxn modelId="{9160A4FD-EF25-47AF-8E0A-E0169F49CB64}" type="presParOf" srcId="{F652A13F-EB74-4E4E-817C-CF6B956B07BF}" destId="{C0EA5981-66CD-412C-A645-8393F059ABE6}" srcOrd="0" destOrd="0" presId="urn:microsoft.com/office/officeart/2005/8/layout/list1"/>
    <dgm:cxn modelId="{B5B9E715-7649-4976-A7AE-85E2C68301D3}" type="presParOf" srcId="{C0EA5981-66CD-412C-A645-8393F059ABE6}" destId="{6E949AAB-E4D7-4DD6-9890-81FC5FE8A3C1}" srcOrd="0" destOrd="0" presId="urn:microsoft.com/office/officeart/2005/8/layout/list1"/>
    <dgm:cxn modelId="{C8C57157-FEBD-4F42-9531-CA438F2CAEC9}" type="presParOf" srcId="{C0EA5981-66CD-412C-A645-8393F059ABE6}" destId="{0AF807E2-9CA7-4D70-A6F7-27B407D0DAB3}" srcOrd="1" destOrd="0" presId="urn:microsoft.com/office/officeart/2005/8/layout/list1"/>
    <dgm:cxn modelId="{A3C9AC29-0B0A-4C17-BE90-6B6077041CCD}" type="presParOf" srcId="{F652A13F-EB74-4E4E-817C-CF6B956B07BF}" destId="{3BCE6594-DAF0-424E-8DC4-55B859B85B93}" srcOrd="1" destOrd="0" presId="urn:microsoft.com/office/officeart/2005/8/layout/list1"/>
    <dgm:cxn modelId="{C6E145E1-BACB-47D0-B11B-E1B6AFD1C955}" type="presParOf" srcId="{F652A13F-EB74-4E4E-817C-CF6B956B07BF}" destId="{09DAC0CE-C740-4D5D-9C31-737C34FD84CC}" srcOrd="2" destOrd="0" presId="urn:microsoft.com/office/officeart/2005/8/layout/list1"/>
    <dgm:cxn modelId="{DAFBB958-CF0B-4764-9281-5291649CA175}" type="presParOf" srcId="{F652A13F-EB74-4E4E-817C-CF6B956B07BF}" destId="{8A347F8C-F3D1-4613-9A9E-E7334BC90267}" srcOrd="3" destOrd="0" presId="urn:microsoft.com/office/officeart/2005/8/layout/list1"/>
    <dgm:cxn modelId="{F9429E09-9892-438D-9277-B38FAF2B74E5}" type="presParOf" srcId="{F652A13F-EB74-4E4E-817C-CF6B956B07BF}" destId="{2CCAA455-1625-4A2F-9631-E4F7941044A8}" srcOrd="4" destOrd="0" presId="urn:microsoft.com/office/officeart/2005/8/layout/list1"/>
    <dgm:cxn modelId="{86CEEABE-F073-467C-BD7B-0EDF8ED06272}" type="presParOf" srcId="{2CCAA455-1625-4A2F-9631-E4F7941044A8}" destId="{E7010EB2-F192-4DEF-BDBA-04572E9188E6}" srcOrd="0" destOrd="0" presId="urn:microsoft.com/office/officeart/2005/8/layout/list1"/>
    <dgm:cxn modelId="{CDA995D0-9321-46C9-B665-2D87B3BB056C}" type="presParOf" srcId="{2CCAA455-1625-4A2F-9631-E4F7941044A8}" destId="{7E3F7EF0-1420-4174-8EF3-5C771ADC121F}" srcOrd="1" destOrd="0" presId="urn:microsoft.com/office/officeart/2005/8/layout/list1"/>
    <dgm:cxn modelId="{7B58A7BD-05D3-4299-A956-E1F776E28AF6}" type="presParOf" srcId="{F652A13F-EB74-4E4E-817C-CF6B956B07BF}" destId="{03683D50-C2C2-431F-AF59-2462D3A00318}" srcOrd="5" destOrd="0" presId="urn:microsoft.com/office/officeart/2005/8/layout/list1"/>
    <dgm:cxn modelId="{82971A71-D558-4323-AA11-E5CCACE6D60E}" type="presParOf" srcId="{F652A13F-EB74-4E4E-817C-CF6B956B07BF}" destId="{63CE2727-2D25-4786-97D1-C67A794C10D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F9062C-9961-46CC-A310-C164EC59942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938B238-1F61-4D3E-939E-E418B359F01D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試探</a:t>
          </a:r>
        </a:p>
      </dgm:t>
    </dgm:pt>
    <dgm:pt modelId="{49D6BEC7-3F60-48DC-8EAC-702A6DBC58AE}" type="parTrans" cxnId="{C599844F-5B55-4046-9201-F35B782D071A}">
      <dgm:prSet/>
      <dgm:spPr/>
      <dgm:t>
        <a:bodyPr/>
        <a:lstStyle/>
        <a:p>
          <a:endParaRPr lang="zh-TW" altLang="en-US"/>
        </a:p>
      </dgm:t>
    </dgm:pt>
    <dgm:pt modelId="{03AB12B1-58D9-40E2-A934-513A909DEB1A}" type="sibTrans" cxnId="{C599844F-5B55-4046-9201-F35B782D071A}">
      <dgm:prSet/>
      <dgm:spPr/>
      <dgm:t>
        <a:bodyPr/>
        <a:lstStyle/>
        <a:p>
          <a:endParaRPr lang="zh-TW" altLang="en-US"/>
        </a:p>
      </dgm:t>
    </dgm:pt>
    <dgm:pt modelId="{A384C636-15ED-452C-B5D7-FF6AE089808C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高一</a:t>
          </a:r>
        </a:p>
      </dgm:t>
    </dgm:pt>
    <dgm:pt modelId="{3180AD75-06C0-4EF5-A376-17D2CAA5D64F}" type="parTrans" cxnId="{535F4C8B-7A05-4973-9C59-ABE091BD770C}">
      <dgm:prSet/>
      <dgm:spPr/>
      <dgm:t>
        <a:bodyPr/>
        <a:lstStyle/>
        <a:p>
          <a:endParaRPr lang="zh-TW" altLang="en-US"/>
        </a:p>
      </dgm:t>
    </dgm:pt>
    <dgm:pt modelId="{B4A1364D-B9EE-4959-A22B-000C189421AC}" type="sibTrans" cxnId="{535F4C8B-7A05-4973-9C59-ABE091BD770C}">
      <dgm:prSet/>
      <dgm:spPr/>
      <dgm:t>
        <a:bodyPr/>
        <a:lstStyle/>
        <a:p>
          <a:endParaRPr lang="zh-TW" altLang="en-US"/>
        </a:p>
      </dgm:t>
    </dgm:pt>
    <dgm:pt modelId="{381943D3-1925-4F3D-9756-715E637101CD}">
      <dgm:prSet phldrT="[文字]" custT="1"/>
      <dgm:spPr/>
      <dgm:t>
        <a:bodyPr anchor="ctr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分化</a:t>
          </a:r>
          <a:endParaRPr lang="en-US" altLang="zh-TW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專精</a:t>
          </a:r>
        </a:p>
      </dgm:t>
    </dgm:pt>
    <dgm:pt modelId="{2DE30BCF-73F4-44FB-91AA-72C286B7600B}" type="parTrans" cxnId="{107F5329-19FC-41A2-931F-84B9F769A8B0}">
      <dgm:prSet/>
      <dgm:spPr/>
      <dgm:t>
        <a:bodyPr/>
        <a:lstStyle/>
        <a:p>
          <a:endParaRPr lang="zh-TW" altLang="en-US"/>
        </a:p>
      </dgm:t>
    </dgm:pt>
    <dgm:pt modelId="{D2CBF4D2-9181-4C12-BA15-D0A99F4B4F6F}" type="sibTrans" cxnId="{107F5329-19FC-41A2-931F-84B9F769A8B0}">
      <dgm:prSet/>
      <dgm:spPr/>
      <dgm:t>
        <a:bodyPr/>
        <a:lstStyle/>
        <a:p>
          <a:endParaRPr lang="zh-TW" altLang="en-US"/>
        </a:p>
      </dgm:t>
    </dgm:pt>
    <dgm:pt modelId="{10E1F10D-0B82-413F-B948-F684A2268152}">
      <dgm:prSet phldrT="[文字]" custT="1"/>
      <dgm:spPr/>
      <dgm:t>
        <a:bodyPr anchor="t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高二</a:t>
          </a:r>
        </a:p>
      </dgm:t>
    </dgm:pt>
    <dgm:pt modelId="{DFF790B9-AD10-40F4-A75D-1C10DE3FFF41}" type="parTrans" cxnId="{664587EE-DB35-41AB-A6EE-883306FD68B8}">
      <dgm:prSet/>
      <dgm:spPr/>
      <dgm:t>
        <a:bodyPr/>
        <a:lstStyle/>
        <a:p>
          <a:endParaRPr lang="zh-TW" altLang="en-US"/>
        </a:p>
      </dgm:t>
    </dgm:pt>
    <dgm:pt modelId="{A0FA590D-8987-4D50-B842-368C4D5AE50F}" type="sibTrans" cxnId="{664587EE-DB35-41AB-A6EE-883306FD68B8}">
      <dgm:prSet/>
      <dgm:spPr/>
      <dgm:t>
        <a:bodyPr/>
        <a:lstStyle/>
        <a:p>
          <a:endParaRPr lang="zh-TW" altLang="en-US"/>
        </a:p>
      </dgm:t>
    </dgm:pt>
    <dgm:pt modelId="{4E95E782-37B7-4AA3-A0E3-F69F111DAC1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人本</a:t>
          </a:r>
        </a:p>
      </dgm:t>
    </dgm:pt>
    <dgm:pt modelId="{1DA2535A-A389-4845-BA26-5AF448ABBA86}" type="parTrans" cxnId="{3A2418B4-AAFF-4907-97AB-43B37CBDEBF9}">
      <dgm:prSet/>
      <dgm:spPr/>
      <dgm:t>
        <a:bodyPr/>
        <a:lstStyle/>
        <a:p>
          <a:endParaRPr lang="zh-TW" altLang="en-US"/>
        </a:p>
      </dgm:t>
    </dgm:pt>
    <dgm:pt modelId="{0E7C464D-A1FC-4F7E-8B49-0322900A47B6}" type="sibTrans" cxnId="{3A2418B4-AAFF-4907-97AB-43B37CBDEBF9}">
      <dgm:prSet/>
      <dgm:spPr/>
      <dgm:t>
        <a:bodyPr/>
        <a:lstStyle/>
        <a:p>
          <a:endParaRPr lang="zh-TW" altLang="en-US"/>
        </a:p>
      </dgm:t>
    </dgm:pt>
    <dgm:pt modelId="{E4EDBDDC-FCD8-4765-BD0F-A07D2ED6D178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適性發展</a:t>
          </a:r>
        </a:p>
      </dgm:t>
    </dgm:pt>
    <dgm:pt modelId="{C2E1F0BE-0976-4C41-B46B-FC5AAC1F8E05}" type="parTrans" cxnId="{E779CBDB-31FE-4686-9C9D-92105CF788F3}">
      <dgm:prSet/>
      <dgm:spPr/>
      <dgm:t>
        <a:bodyPr/>
        <a:lstStyle/>
        <a:p>
          <a:endParaRPr lang="zh-TW" altLang="en-US"/>
        </a:p>
      </dgm:t>
    </dgm:pt>
    <dgm:pt modelId="{9AE63298-B1FB-41C8-BDED-71B17CB0CF9B}" type="sibTrans" cxnId="{E779CBDB-31FE-4686-9C9D-92105CF788F3}">
      <dgm:prSet/>
      <dgm:spPr/>
      <dgm:t>
        <a:bodyPr/>
        <a:lstStyle/>
        <a:p>
          <a:endParaRPr lang="zh-TW" altLang="en-US"/>
        </a:p>
      </dgm:t>
    </dgm:pt>
    <dgm:pt modelId="{5EC0AC82-E691-4679-B227-DC9B43AB4A89}">
      <dgm:prSet phldrT="[文字]" custT="1"/>
      <dgm:spPr/>
      <dgm:t>
        <a:bodyPr anchor="t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高三</a:t>
          </a:r>
        </a:p>
      </dgm:t>
    </dgm:pt>
    <dgm:pt modelId="{E5C0DFB4-B37F-45B8-AED6-E047F5D0F628}" type="parTrans" cxnId="{C5D6CA45-0BA6-4C7D-B5E6-9A3317BB83BE}">
      <dgm:prSet/>
      <dgm:spPr/>
      <dgm:t>
        <a:bodyPr/>
        <a:lstStyle/>
        <a:p>
          <a:endParaRPr lang="zh-TW" altLang="en-US"/>
        </a:p>
      </dgm:t>
    </dgm:pt>
    <dgm:pt modelId="{FE04DDCF-B59F-4A10-8843-AD3E96B15A63}" type="sibTrans" cxnId="{C5D6CA45-0BA6-4C7D-B5E6-9A3317BB83BE}">
      <dgm:prSet/>
      <dgm:spPr/>
      <dgm:t>
        <a:bodyPr/>
        <a:lstStyle/>
        <a:p>
          <a:endParaRPr lang="zh-TW" altLang="en-US"/>
        </a:p>
      </dgm:t>
    </dgm:pt>
    <dgm:pt modelId="{4A24A215-94C4-47B6-B70E-EC902A5D4A7D}" type="pres">
      <dgm:prSet presAssocID="{37F9062C-9961-46CC-A310-C164EC59942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F07CAB3-CF00-4486-8E30-9237619410E0}" type="pres">
      <dgm:prSet presAssocID="{4938B238-1F61-4D3E-939E-E418B359F01D}" presName="composite" presStyleCnt="0"/>
      <dgm:spPr/>
    </dgm:pt>
    <dgm:pt modelId="{B77D49FA-255C-4F79-888A-A0DF9E1A88BD}" type="pres">
      <dgm:prSet presAssocID="{4938B238-1F61-4D3E-939E-E418B359F01D}" presName="bentUpArrow1" presStyleLbl="alignImgPlace1" presStyleIdx="0" presStyleCnt="2"/>
      <dgm:spPr>
        <a:solidFill>
          <a:schemeClr val="accent6">
            <a:lumMod val="60000"/>
            <a:lumOff val="40000"/>
          </a:schemeClr>
        </a:solidFill>
      </dgm:spPr>
    </dgm:pt>
    <dgm:pt modelId="{15EC9128-FAA8-45DC-A48E-6214298493AC}" type="pres">
      <dgm:prSet presAssocID="{4938B238-1F61-4D3E-939E-E418B359F01D}" presName="ParentText" presStyleLbl="node1" presStyleIdx="0" presStyleCnt="3" custLinFactNeighborX="-1915" custLinFactNeighborY="-1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0FB19E-9644-4551-ABB4-8E614C6909B2}" type="pres">
      <dgm:prSet presAssocID="{4938B238-1F61-4D3E-939E-E418B359F01D}" presName="ChildText" presStyleLbl="revTx" presStyleIdx="0" presStyleCnt="3" custScaleX="118095" custLinFactNeighborX="-557" custLinFactNeighborY="-7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627322-A833-4353-AEB6-CD4C9FC7A59E}" type="pres">
      <dgm:prSet presAssocID="{03AB12B1-58D9-40E2-A934-513A909DEB1A}" presName="sibTrans" presStyleCnt="0"/>
      <dgm:spPr/>
    </dgm:pt>
    <dgm:pt modelId="{64466094-A2EE-445D-B6CC-AD5A692A0FBA}" type="pres">
      <dgm:prSet presAssocID="{381943D3-1925-4F3D-9756-715E637101CD}" presName="composite" presStyleCnt="0"/>
      <dgm:spPr/>
    </dgm:pt>
    <dgm:pt modelId="{444FC4F7-E87C-4311-AF72-7A7B370BDC43}" type="pres">
      <dgm:prSet presAssocID="{381943D3-1925-4F3D-9756-715E637101CD}" presName="bentUpArrow1" presStyleLbl="alignImgPlace1" presStyleIdx="1" presStyleCnt="2"/>
      <dgm:spPr>
        <a:solidFill>
          <a:schemeClr val="accent3">
            <a:lumMod val="60000"/>
            <a:lumOff val="40000"/>
          </a:schemeClr>
        </a:solidFill>
      </dgm:spPr>
    </dgm:pt>
    <dgm:pt modelId="{D2401601-0DB5-4897-AF03-4AF5494E8000}" type="pres">
      <dgm:prSet presAssocID="{381943D3-1925-4F3D-9756-715E637101C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BCF4B4-E5EF-43A5-B40E-4D1FDDA1D02D}" type="pres">
      <dgm:prSet presAssocID="{381943D3-1925-4F3D-9756-715E637101CD}" presName="ChildText" presStyleLbl="revTx" presStyleIdx="1" presStyleCnt="3" custScaleX="147807" custLinFactNeighborX="25609" custLinFactNeighborY="7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42B216-2D97-4B7C-9F0E-5BF1F980C3C7}" type="pres">
      <dgm:prSet presAssocID="{D2CBF4D2-9181-4C12-BA15-D0A99F4B4F6F}" presName="sibTrans" presStyleCnt="0"/>
      <dgm:spPr/>
    </dgm:pt>
    <dgm:pt modelId="{AB87B12A-45F6-4419-97F7-A368A31FC405}" type="pres">
      <dgm:prSet presAssocID="{4E95E782-37B7-4AA3-A0E3-F69F111DAC1D}" presName="composite" presStyleCnt="0"/>
      <dgm:spPr/>
    </dgm:pt>
    <dgm:pt modelId="{CAC8ECA5-9DA7-4911-A2BA-4BAE6930A29B}" type="pres">
      <dgm:prSet presAssocID="{4E95E782-37B7-4AA3-A0E3-F69F111DAC1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056ED5-9EED-4301-BBE3-278F3FAF969E}" type="pres">
      <dgm:prSet presAssocID="{4E95E782-37B7-4AA3-A0E3-F69F111DAC1D}" presName="FinalChildText" presStyleLbl="revTx" presStyleIdx="2" presStyleCnt="3" custScaleX="212260" custLinFactNeighborX="49615" custLinFactNeighborY="2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5F4C8B-7A05-4973-9C59-ABE091BD770C}" srcId="{4938B238-1F61-4D3E-939E-E418B359F01D}" destId="{A384C636-15ED-452C-B5D7-FF6AE089808C}" srcOrd="0" destOrd="0" parTransId="{3180AD75-06C0-4EF5-A376-17D2CAA5D64F}" sibTransId="{B4A1364D-B9EE-4959-A22B-000C189421AC}"/>
    <dgm:cxn modelId="{F1E5926E-DADE-4F25-BF79-A633FB58AD5E}" type="presOf" srcId="{4E95E782-37B7-4AA3-A0E3-F69F111DAC1D}" destId="{CAC8ECA5-9DA7-4911-A2BA-4BAE6930A29B}" srcOrd="0" destOrd="0" presId="urn:microsoft.com/office/officeart/2005/8/layout/StepDownProcess"/>
    <dgm:cxn modelId="{C599844F-5B55-4046-9201-F35B782D071A}" srcId="{37F9062C-9961-46CC-A310-C164EC599422}" destId="{4938B238-1F61-4D3E-939E-E418B359F01D}" srcOrd="0" destOrd="0" parTransId="{49D6BEC7-3F60-48DC-8EAC-702A6DBC58AE}" sibTransId="{03AB12B1-58D9-40E2-A934-513A909DEB1A}"/>
    <dgm:cxn modelId="{BF6AEBD5-80F8-4A1A-9C03-529260C5362E}" type="presOf" srcId="{5EC0AC82-E691-4679-B227-DC9B43AB4A89}" destId="{2CBCF4B4-E5EF-43A5-B40E-4D1FDDA1D02D}" srcOrd="0" destOrd="1" presId="urn:microsoft.com/office/officeart/2005/8/layout/StepDownProcess"/>
    <dgm:cxn modelId="{1A633746-51C6-4FF3-86EC-5680336625F3}" type="presOf" srcId="{A384C636-15ED-452C-B5D7-FF6AE089808C}" destId="{2D0FB19E-9644-4551-ABB4-8E614C6909B2}" srcOrd="0" destOrd="0" presId="urn:microsoft.com/office/officeart/2005/8/layout/StepDownProcess"/>
    <dgm:cxn modelId="{56B62C18-A83E-4789-AD88-A5B1F6C20176}" type="presOf" srcId="{381943D3-1925-4F3D-9756-715E637101CD}" destId="{D2401601-0DB5-4897-AF03-4AF5494E8000}" srcOrd="0" destOrd="0" presId="urn:microsoft.com/office/officeart/2005/8/layout/StepDownProcess"/>
    <dgm:cxn modelId="{C5D6CA45-0BA6-4C7D-B5E6-9A3317BB83BE}" srcId="{381943D3-1925-4F3D-9756-715E637101CD}" destId="{5EC0AC82-E691-4679-B227-DC9B43AB4A89}" srcOrd="1" destOrd="0" parTransId="{E5C0DFB4-B37F-45B8-AED6-E047F5D0F628}" sibTransId="{FE04DDCF-B59F-4A10-8843-AD3E96B15A63}"/>
    <dgm:cxn modelId="{E14A0B02-49E3-424F-8082-6FF61FED716E}" type="presOf" srcId="{10E1F10D-0B82-413F-B948-F684A2268152}" destId="{2CBCF4B4-E5EF-43A5-B40E-4D1FDDA1D02D}" srcOrd="0" destOrd="0" presId="urn:microsoft.com/office/officeart/2005/8/layout/StepDownProcess"/>
    <dgm:cxn modelId="{3A2418B4-AAFF-4907-97AB-43B37CBDEBF9}" srcId="{37F9062C-9961-46CC-A310-C164EC599422}" destId="{4E95E782-37B7-4AA3-A0E3-F69F111DAC1D}" srcOrd="2" destOrd="0" parTransId="{1DA2535A-A389-4845-BA26-5AF448ABBA86}" sibTransId="{0E7C464D-A1FC-4F7E-8B49-0322900A47B6}"/>
    <dgm:cxn modelId="{664587EE-DB35-41AB-A6EE-883306FD68B8}" srcId="{381943D3-1925-4F3D-9756-715E637101CD}" destId="{10E1F10D-0B82-413F-B948-F684A2268152}" srcOrd="0" destOrd="0" parTransId="{DFF790B9-AD10-40F4-A75D-1C10DE3FFF41}" sibTransId="{A0FA590D-8987-4D50-B842-368C4D5AE50F}"/>
    <dgm:cxn modelId="{3514CC62-9149-41B3-ADF2-5E0999FF560D}" type="presOf" srcId="{37F9062C-9961-46CC-A310-C164EC599422}" destId="{4A24A215-94C4-47B6-B70E-EC902A5D4A7D}" srcOrd="0" destOrd="0" presId="urn:microsoft.com/office/officeart/2005/8/layout/StepDownProcess"/>
    <dgm:cxn modelId="{F4E59E0C-7794-4C71-A360-65A9464F2B57}" type="presOf" srcId="{4938B238-1F61-4D3E-939E-E418B359F01D}" destId="{15EC9128-FAA8-45DC-A48E-6214298493AC}" srcOrd="0" destOrd="0" presId="urn:microsoft.com/office/officeart/2005/8/layout/StepDownProcess"/>
    <dgm:cxn modelId="{E779CBDB-31FE-4686-9C9D-92105CF788F3}" srcId="{4E95E782-37B7-4AA3-A0E3-F69F111DAC1D}" destId="{E4EDBDDC-FCD8-4765-BD0F-A07D2ED6D178}" srcOrd="0" destOrd="0" parTransId="{C2E1F0BE-0976-4C41-B46B-FC5AAC1F8E05}" sibTransId="{9AE63298-B1FB-41C8-BDED-71B17CB0CF9B}"/>
    <dgm:cxn modelId="{107F5329-19FC-41A2-931F-84B9F769A8B0}" srcId="{37F9062C-9961-46CC-A310-C164EC599422}" destId="{381943D3-1925-4F3D-9756-715E637101CD}" srcOrd="1" destOrd="0" parTransId="{2DE30BCF-73F4-44FB-91AA-72C286B7600B}" sibTransId="{D2CBF4D2-9181-4C12-BA15-D0A99F4B4F6F}"/>
    <dgm:cxn modelId="{191A8669-5493-4166-BFF3-0F58486165AD}" type="presOf" srcId="{E4EDBDDC-FCD8-4765-BD0F-A07D2ED6D178}" destId="{93056ED5-9EED-4301-BBE3-278F3FAF969E}" srcOrd="0" destOrd="0" presId="urn:microsoft.com/office/officeart/2005/8/layout/StepDownProcess"/>
    <dgm:cxn modelId="{87BF9EC8-6A43-4A62-9F26-375791D0E629}" type="presParOf" srcId="{4A24A215-94C4-47B6-B70E-EC902A5D4A7D}" destId="{3F07CAB3-CF00-4486-8E30-9237619410E0}" srcOrd="0" destOrd="0" presId="urn:microsoft.com/office/officeart/2005/8/layout/StepDownProcess"/>
    <dgm:cxn modelId="{F1167AAA-D7D3-44A2-A662-7A44DDBC0799}" type="presParOf" srcId="{3F07CAB3-CF00-4486-8E30-9237619410E0}" destId="{B77D49FA-255C-4F79-888A-A0DF9E1A88BD}" srcOrd="0" destOrd="0" presId="urn:microsoft.com/office/officeart/2005/8/layout/StepDownProcess"/>
    <dgm:cxn modelId="{5E9B21A3-D43D-4FB5-AE72-0FB76DEDC2D3}" type="presParOf" srcId="{3F07CAB3-CF00-4486-8E30-9237619410E0}" destId="{15EC9128-FAA8-45DC-A48E-6214298493AC}" srcOrd="1" destOrd="0" presId="urn:microsoft.com/office/officeart/2005/8/layout/StepDownProcess"/>
    <dgm:cxn modelId="{BAEDE6FD-F3DB-4A10-8CE0-93BA773A49D6}" type="presParOf" srcId="{3F07CAB3-CF00-4486-8E30-9237619410E0}" destId="{2D0FB19E-9644-4551-ABB4-8E614C6909B2}" srcOrd="2" destOrd="0" presId="urn:microsoft.com/office/officeart/2005/8/layout/StepDownProcess"/>
    <dgm:cxn modelId="{0A0C8CE0-5D86-44C2-896D-CD3177A9ACE1}" type="presParOf" srcId="{4A24A215-94C4-47B6-B70E-EC902A5D4A7D}" destId="{09627322-A833-4353-AEB6-CD4C9FC7A59E}" srcOrd="1" destOrd="0" presId="urn:microsoft.com/office/officeart/2005/8/layout/StepDownProcess"/>
    <dgm:cxn modelId="{AB742ABF-144B-42DA-AA84-55FCBD7A86D8}" type="presParOf" srcId="{4A24A215-94C4-47B6-B70E-EC902A5D4A7D}" destId="{64466094-A2EE-445D-B6CC-AD5A692A0FBA}" srcOrd="2" destOrd="0" presId="urn:microsoft.com/office/officeart/2005/8/layout/StepDownProcess"/>
    <dgm:cxn modelId="{4CF7378E-1B5A-4E64-BA92-15633A2EB456}" type="presParOf" srcId="{64466094-A2EE-445D-B6CC-AD5A692A0FBA}" destId="{444FC4F7-E87C-4311-AF72-7A7B370BDC43}" srcOrd="0" destOrd="0" presId="urn:microsoft.com/office/officeart/2005/8/layout/StepDownProcess"/>
    <dgm:cxn modelId="{9462832B-FBA8-4427-95A3-9218FDE028B7}" type="presParOf" srcId="{64466094-A2EE-445D-B6CC-AD5A692A0FBA}" destId="{D2401601-0DB5-4897-AF03-4AF5494E8000}" srcOrd="1" destOrd="0" presId="urn:microsoft.com/office/officeart/2005/8/layout/StepDownProcess"/>
    <dgm:cxn modelId="{38FE75FB-6443-48D0-B6AF-FD192CBCA069}" type="presParOf" srcId="{64466094-A2EE-445D-B6CC-AD5A692A0FBA}" destId="{2CBCF4B4-E5EF-43A5-B40E-4D1FDDA1D02D}" srcOrd="2" destOrd="0" presId="urn:microsoft.com/office/officeart/2005/8/layout/StepDownProcess"/>
    <dgm:cxn modelId="{0F3C4ABE-553F-4FC9-BADE-5C29AE042F67}" type="presParOf" srcId="{4A24A215-94C4-47B6-B70E-EC902A5D4A7D}" destId="{1042B216-2D97-4B7C-9F0E-5BF1F980C3C7}" srcOrd="3" destOrd="0" presId="urn:microsoft.com/office/officeart/2005/8/layout/StepDownProcess"/>
    <dgm:cxn modelId="{A4685B3D-46D9-4CEF-A70F-14E77D4F19C7}" type="presParOf" srcId="{4A24A215-94C4-47B6-B70E-EC902A5D4A7D}" destId="{AB87B12A-45F6-4419-97F7-A368A31FC405}" srcOrd="4" destOrd="0" presId="urn:microsoft.com/office/officeart/2005/8/layout/StepDownProcess"/>
    <dgm:cxn modelId="{D31C9BFD-823F-4A0B-80B9-275C994A6C05}" type="presParOf" srcId="{AB87B12A-45F6-4419-97F7-A368A31FC405}" destId="{CAC8ECA5-9DA7-4911-A2BA-4BAE6930A29B}" srcOrd="0" destOrd="0" presId="urn:microsoft.com/office/officeart/2005/8/layout/StepDownProcess"/>
    <dgm:cxn modelId="{4D564F64-FF9E-40A7-B82A-430CD0DA5624}" type="presParOf" srcId="{AB87B12A-45F6-4419-97F7-A368A31FC405}" destId="{93056ED5-9EED-4301-BBE3-278F3FAF969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5E4225-2C44-4879-B939-4BD2FABD65E8}" type="doc">
      <dgm:prSet loTypeId="urn:microsoft.com/office/officeart/2005/8/layout/arrow2" loCatId="process" qsTypeId="urn:microsoft.com/office/officeart/2005/8/quickstyle/simple5" qsCatId="simple" csTypeId="urn:microsoft.com/office/officeart/2005/8/colors/colorful1#1" csCatId="colorful" phldr="1"/>
      <dgm:spPr/>
    </dgm:pt>
    <dgm:pt modelId="{5D65EC01-7639-495A-BE15-7219E445680F}">
      <dgm:prSet phldrT="[文字]" custT="1"/>
      <dgm:spPr/>
      <dgm:t>
        <a:bodyPr/>
        <a:lstStyle/>
        <a:p>
          <a:r>
            <a:rPr lang="zh-TW" altLang="en-US" sz="26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rPr>
            <a:t>高一</a:t>
          </a:r>
        </a:p>
      </dgm:t>
    </dgm:pt>
    <dgm:pt modelId="{481E7A20-A4A1-492D-BA2F-CA3D5EAE8CB0}" type="parTrans" cxnId="{D5EFC2BB-C319-4D52-B59C-41C120DDFCFD}">
      <dgm:prSet/>
      <dgm:spPr/>
      <dgm:t>
        <a:bodyPr/>
        <a:lstStyle/>
        <a:p>
          <a:endParaRPr lang="zh-TW" altLang="en-US"/>
        </a:p>
      </dgm:t>
    </dgm:pt>
    <dgm:pt modelId="{C5676B28-743E-43D5-ACD7-841F860C34B5}" type="sibTrans" cxnId="{D5EFC2BB-C319-4D52-B59C-41C120DDFCFD}">
      <dgm:prSet/>
      <dgm:spPr/>
      <dgm:t>
        <a:bodyPr/>
        <a:lstStyle/>
        <a:p>
          <a:endParaRPr lang="zh-TW" altLang="en-US"/>
        </a:p>
      </dgm:t>
    </dgm:pt>
    <dgm:pt modelId="{2357BE00-6C17-4B20-A0ED-3CC13022EC41}">
      <dgm:prSet phldrT="[文字]" custT="1"/>
      <dgm:spPr/>
      <dgm:t>
        <a:bodyPr/>
        <a:lstStyle/>
        <a:p>
          <a:r>
            <a:rPr lang="zh-TW" altLang="en-US" sz="2600" b="1" dirty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rPr>
            <a:t>高二、三</a:t>
          </a:r>
        </a:p>
      </dgm:t>
    </dgm:pt>
    <dgm:pt modelId="{766E9404-0A9E-405D-A984-502042D4DE1C}" type="parTrans" cxnId="{D9595253-3F16-4356-B01B-649D8C86941C}">
      <dgm:prSet/>
      <dgm:spPr/>
      <dgm:t>
        <a:bodyPr/>
        <a:lstStyle/>
        <a:p>
          <a:endParaRPr lang="zh-TW" altLang="en-US"/>
        </a:p>
      </dgm:t>
    </dgm:pt>
    <dgm:pt modelId="{972AEE0C-372B-4647-9C2A-150960E89E87}" type="sibTrans" cxnId="{D9595253-3F16-4356-B01B-649D8C86941C}">
      <dgm:prSet/>
      <dgm:spPr/>
      <dgm:t>
        <a:bodyPr/>
        <a:lstStyle/>
        <a:p>
          <a:endParaRPr lang="zh-TW" altLang="en-US"/>
        </a:p>
      </dgm:t>
    </dgm:pt>
    <dgm:pt modelId="{8E945E04-C23E-4389-BA95-071BCA0FC15D}" type="pres">
      <dgm:prSet presAssocID="{2C5E4225-2C44-4879-B939-4BD2FABD65E8}" presName="arrowDiagram" presStyleCnt="0">
        <dgm:presLayoutVars>
          <dgm:chMax val="5"/>
          <dgm:dir/>
          <dgm:resizeHandles val="exact"/>
        </dgm:presLayoutVars>
      </dgm:prSet>
      <dgm:spPr/>
    </dgm:pt>
    <dgm:pt modelId="{11F39A93-5D76-41AA-B4D1-87106DC754BA}" type="pres">
      <dgm:prSet presAssocID="{2C5E4225-2C44-4879-B939-4BD2FABD65E8}" presName="arrow" presStyleLbl="bgShp" presStyleIdx="0" presStyleCnt="1" custLinFactNeighborX="-2543" custLinFactNeighborY="-12096"/>
      <dgm:spPr/>
    </dgm:pt>
    <dgm:pt modelId="{19F3C21E-1460-49DF-BA30-C156CAAF7951}" type="pres">
      <dgm:prSet presAssocID="{2C5E4225-2C44-4879-B939-4BD2FABD65E8}" presName="arrowDiagram2" presStyleCnt="0"/>
      <dgm:spPr/>
    </dgm:pt>
    <dgm:pt modelId="{9C98EAAA-BBFA-4C62-AEE2-813FA4D0C6CF}" type="pres">
      <dgm:prSet presAssocID="{5D65EC01-7639-495A-BE15-7219E445680F}" presName="bullet2a" presStyleLbl="node1" presStyleIdx="0" presStyleCnt="2" custLinFactX="-190629" custLinFactY="100000" custLinFactNeighborX="-200000" custLinFactNeighborY="144991"/>
      <dgm:spPr/>
    </dgm:pt>
    <dgm:pt modelId="{8D430983-5CC7-4F98-A032-F0AAD11D3498}" type="pres">
      <dgm:prSet presAssocID="{5D65EC01-7639-495A-BE15-7219E445680F}" presName="textBox2a" presStyleLbl="revTx" presStyleIdx="0" presStyleCnt="2" custScaleY="49367" custLinFactNeighborX="-52824" custLinFactNeighborY="119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83AA91-DD9C-45B9-AC5B-505224C56D51}" type="pres">
      <dgm:prSet presAssocID="{2357BE00-6C17-4B20-A0ED-3CC13022EC41}" presName="bullet2b" presStyleLbl="node1" presStyleIdx="1" presStyleCnt="2" custLinFactNeighborX="-14738" custLinFactNeighborY="-12057"/>
      <dgm:spPr/>
    </dgm:pt>
    <dgm:pt modelId="{525B7762-3F1A-4DEB-A885-C005063955DF}" type="pres">
      <dgm:prSet presAssocID="{2357BE00-6C17-4B20-A0ED-3CC13022EC41}" presName="textBox2b" presStyleLbl="revTx" presStyleIdx="1" presStyleCnt="2" custAng="10800000" custFlipVert="1" custScaleX="93098" custScaleY="26994" custLinFactNeighborX="-20502" custLinFactNeighborY="-274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9595253-3F16-4356-B01B-649D8C86941C}" srcId="{2C5E4225-2C44-4879-B939-4BD2FABD65E8}" destId="{2357BE00-6C17-4B20-A0ED-3CC13022EC41}" srcOrd="1" destOrd="0" parTransId="{766E9404-0A9E-405D-A984-502042D4DE1C}" sibTransId="{972AEE0C-372B-4647-9C2A-150960E89E87}"/>
    <dgm:cxn modelId="{E8988987-AB33-4139-9DC8-6B5D15EFC7F1}" type="presOf" srcId="{5D65EC01-7639-495A-BE15-7219E445680F}" destId="{8D430983-5CC7-4F98-A032-F0AAD11D3498}" srcOrd="0" destOrd="0" presId="urn:microsoft.com/office/officeart/2005/8/layout/arrow2"/>
    <dgm:cxn modelId="{D5EFC2BB-C319-4D52-B59C-41C120DDFCFD}" srcId="{2C5E4225-2C44-4879-B939-4BD2FABD65E8}" destId="{5D65EC01-7639-495A-BE15-7219E445680F}" srcOrd="0" destOrd="0" parTransId="{481E7A20-A4A1-492D-BA2F-CA3D5EAE8CB0}" sibTransId="{C5676B28-743E-43D5-ACD7-841F860C34B5}"/>
    <dgm:cxn modelId="{55152543-FD88-4C35-873F-D42C3322C85B}" type="presOf" srcId="{2C5E4225-2C44-4879-B939-4BD2FABD65E8}" destId="{8E945E04-C23E-4389-BA95-071BCA0FC15D}" srcOrd="0" destOrd="0" presId="urn:microsoft.com/office/officeart/2005/8/layout/arrow2"/>
    <dgm:cxn modelId="{64C28984-BBEF-470C-BAE3-DA2ACB5C66CC}" type="presOf" srcId="{2357BE00-6C17-4B20-A0ED-3CC13022EC41}" destId="{525B7762-3F1A-4DEB-A885-C005063955DF}" srcOrd="0" destOrd="0" presId="urn:microsoft.com/office/officeart/2005/8/layout/arrow2"/>
    <dgm:cxn modelId="{D128C5E1-637E-4775-879C-AE7FD8546ABE}" type="presParOf" srcId="{8E945E04-C23E-4389-BA95-071BCA0FC15D}" destId="{11F39A93-5D76-41AA-B4D1-87106DC754BA}" srcOrd="0" destOrd="0" presId="urn:microsoft.com/office/officeart/2005/8/layout/arrow2"/>
    <dgm:cxn modelId="{DF4EDD2A-C08E-43BC-86C9-5ED11B0FD880}" type="presParOf" srcId="{8E945E04-C23E-4389-BA95-071BCA0FC15D}" destId="{19F3C21E-1460-49DF-BA30-C156CAAF7951}" srcOrd="1" destOrd="0" presId="urn:microsoft.com/office/officeart/2005/8/layout/arrow2"/>
    <dgm:cxn modelId="{E145ACA6-C1F6-4F3D-BC02-DC5D8EFE89FB}" type="presParOf" srcId="{19F3C21E-1460-49DF-BA30-C156CAAF7951}" destId="{9C98EAAA-BBFA-4C62-AEE2-813FA4D0C6CF}" srcOrd="0" destOrd="0" presId="urn:microsoft.com/office/officeart/2005/8/layout/arrow2"/>
    <dgm:cxn modelId="{D5A23418-7DDF-42DC-A97A-8FFE62520E97}" type="presParOf" srcId="{19F3C21E-1460-49DF-BA30-C156CAAF7951}" destId="{8D430983-5CC7-4F98-A032-F0AAD11D3498}" srcOrd="1" destOrd="0" presId="urn:microsoft.com/office/officeart/2005/8/layout/arrow2"/>
    <dgm:cxn modelId="{A86174CC-8A30-43A7-A37D-A6E19D0154E4}" type="presParOf" srcId="{19F3C21E-1460-49DF-BA30-C156CAAF7951}" destId="{5283AA91-DD9C-45B9-AC5B-505224C56D51}" srcOrd="2" destOrd="0" presId="urn:microsoft.com/office/officeart/2005/8/layout/arrow2"/>
    <dgm:cxn modelId="{9866AF44-2005-470E-B9CC-538F037CE7B7}" type="presParOf" srcId="{19F3C21E-1460-49DF-BA30-C156CAAF7951}" destId="{525B7762-3F1A-4DEB-A885-C005063955DF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E69F7E-F069-4121-8300-8EE165A9C8BC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9F22C482-FB85-4BAD-9C09-61166C259D6F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課程選修利多</a:t>
          </a:r>
        </a:p>
      </dgm:t>
    </dgm:pt>
    <dgm:pt modelId="{E4C6EA03-4AE8-4DB1-ADC2-180D84BC7105}" type="parTrans" cxnId="{5F11BDF3-99D7-4D52-86F6-97E89413A03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86BE12-4194-441F-B91C-A32B1A9E3CB7}" type="sibTrans" cxnId="{5F11BDF3-99D7-4D52-86F6-97E89413A03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F11E18-3939-4DF0-BB88-EE09590DA318}">
      <dgm:prSet phldrT="[文字]"/>
      <dgm:spPr/>
      <dgm:t>
        <a:bodyPr/>
        <a:lstStyle/>
        <a:p>
          <a:r>
            <a: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普技高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</a:t>
          </a:r>
          <a:r>
            <a: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必修多限制選讀</a:t>
          </a:r>
        </a:p>
      </dgm:t>
    </dgm:pt>
    <dgm:pt modelId="{59CAAEEB-2C1F-4FBC-89D7-8F0FA4C1C4D3}" type="parTrans" cxnId="{823BE5FF-9576-469A-9079-C6741163DBE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C40CFC-2BD2-4122-BE2D-0A5C35F80E62}" type="sibTrans" cxnId="{823BE5FF-9576-469A-9079-C6741163DBE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C38DEE-4145-4222-8649-87FF3B379674}">
      <dgm:prSet phldrT="[文字]"/>
      <dgm:spPr/>
      <dgm:t>
        <a:bodyPr/>
        <a:lstStyle/>
        <a:p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綜高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選修多可適性選讀</a:t>
          </a:r>
        </a:p>
      </dgm:t>
    </dgm:pt>
    <dgm:pt modelId="{81D72EB3-1A5E-47AD-B683-2B76A8885E00}" type="parTrans" cxnId="{A60BB49B-01DB-448E-B90D-E73C1933614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2E08A9-8822-48DB-A1D9-84226CEB9402}" type="sibTrans" cxnId="{A60BB49B-01DB-448E-B90D-E73C1933614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DA1931-0802-43C2-8DDC-8219F906F720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課程轉銜容易</a:t>
          </a:r>
        </a:p>
      </dgm:t>
    </dgm:pt>
    <dgm:pt modelId="{5119E683-0CA1-400A-BB38-603B9C6C7599}" type="parTrans" cxnId="{50B4027A-2024-479E-99B8-1FFD37C0A84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D6FCA5-90A5-42A2-AAD2-CE0AB3319A1C}" type="sibTrans" cxnId="{50B4027A-2024-479E-99B8-1FFD37C0A84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1EBF3A-C3BC-41D4-94C6-E85D23CF7F43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普技高課程逕渭分明難轉銜</a:t>
          </a:r>
        </a:p>
      </dgm:t>
    </dgm:pt>
    <dgm:pt modelId="{8BDCE4AE-77C5-4AD3-8EE8-55AD99070EC0}" type="parTrans" cxnId="{21AE69DF-A63F-48D5-806F-3B50470C87E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AEA184-4DD8-42CF-99B8-BED88C61D93F}" type="sibTrans" cxnId="{21AE69DF-A63F-48D5-806F-3B50470C87E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4E55F2-2A98-44FB-AAD7-D96F92886F02}">
      <dgm:prSet/>
      <dgm:spPr/>
      <dgm:t>
        <a:bodyPr/>
        <a:lstStyle/>
        <a:p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綜高校內跨學程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課程均認可</a:t>
          </a:r>
        </a:p>
      </dgm:t>
    </dgm:pt>
    <dgm:pt modelId="{6732ADCC-FA9A-4C89-BA37-A07AFDE9183D}" type="parTrans" cxnId="{5D49D226-9C1F-4C38-8F59-D09F887BA86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BD56F-0B30-474C-9F3B-65CCB4D502AA}" type="sibTrans" cxnId="{5D49D226-9C1F-4C38-8F59-D09F887BA86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27B5B1-583D-43E9-9283-D46BC3DEEAA2}" type="pres">
      <dgm:prSet presAssocID="{B9E69F7E-F069-4121-8300-8EE165A9C8B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7382EAC-A80D-4A1B-9A54-C72275E40D23}" type="pres">
      <dgm:prSet presAssocID="{9F22C482-FB85-4BAD-9C09-61166C259D6F}" presName="linNode" presStyleCnt="0"/>
      <dgm:spPr/>
    </dgm:pt>
    <dgm:pt modelId="{D9F20C3C-9319-4000-A923-DF4F5E00077A}" type="pres">
      <dgm:prSet presAssocID="{9F22C482-FB85-4BAD-9C09-61166C259D6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261F72-0AB6-402D-99DC-D8C446ECB6DB}" type="pres">
      <dgm:prSet presAssocID="{9F22C482-FB85-4BAD-9C09-61166C259D6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D1C889-B66B-47DD-900F-56569300919E}" type="pres">
      <dgm:prSet presAssocID="{4486BE12-4194-441F-B91C-A32B1A9E3CB7}" presName="spacing" presStyleCnt="0"/>
      <dgm:spPr/>
    </dgm:pt>
    <dgm:pt modelId="{948F72CD-4C0A-4B57-BF7D-E56619549CBC}" type="pres">
      <dgm:prSet presAssocID="{E9DA1931-0802-43C2-8DDC-8219F906F720}" presName="linNode" presStyleCnt="0"/>
      <dgm:spPr/>
    </dgm:pt>
    <dgm:pt modelId="{7293CEA8-C272-49F9-9E03-494F3893ED76}" type="pres">
      <dgm:prSet presAssocID="{E9DA1931-0802-43C2-8DDC-8219F906F72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A5D569-C7D7-4ED1-8174-37067950C67D}" type="pres">
      <dgm:prSet presAssocID="{E9DA1931-0802-43C2-8DDC-8219F906F72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39ED9A5-C7C5-4A76-9507-DFC2CA32C508}" type="presOf" srcId="{B9E69F7E-F069-4121-8300-8EE165A9C8BC}" destId="{6127B5B1-583D-43E9-9283-D46BC3DEEAA2}" srcOrd="0" destOrd="0" presId="urn:microsoft.com/office/officeart/2005/8/layout/vList6"/>
    <dgm:cxn modelId="{CDDF327C-83A3-4A3F-B1F3-FF55448F6F62}" type="presOf" srcId="{FCF11E18-3939-4DF0-BB88-EE09590DA318}" destId="{6A261F72-0AB6-402D-99DC-D8C446ECB6DB}" srcOrd="0" destOrd="0" presId="urn:microsoft.com/office/officeart/2005/8/layout/vList6"/>
    <dgm:cxn modelId="{21AE69DF-A63F-48D5-806F-3B50470C87E4}" srcId="{E9DA1931-0802-43C2-8DDC-8219F906F720}" destId="{3C1EBF3A-C3BC-41D4-94C6-E85D23CF7F43}" srcOrd="0" destOrd="0" parTransId="{8BDCE4AE-77C5-4AD3-8EE8-55AD99070EC0}" sibTransId="{53AEA184-4DD8-42CF-99B8-BED88C61D93F}"/>
    <dgm:cxn modelId="{A60BB49B-01DB-448E-B90D-E73C19336143}" srcId="{9F22C482-FB85-4BAD-9C09-61166C259D6F}" destId="{18C38DEE-4145-4222-8649-87FF3B379674}" srcOrd="1" destOrd="0" parTransId="{81D72EB3-1A5E-47AD-B683-2B76A8885E00}" sibTransId="{2C2E08A9-8822-48DB-A1D9-84226CEB9402}"/>
    <dgm:cxn modelId="{0A013522-54DB-4FF3-9E12-01E3DC680B1C}" type="presOf" srcId="{9F22C482-FB85-4BAD-9C09-61166C259D6F}" destId="{D9F20C3C-9319-4000-A923-DF4F5E00077A}" srcOrd="0" destOrd="0" presId="urn:microsoft.com/office/officeart/2005/8/layout/vList6"/>
    <dgm:cxn modelId="{823BE5FF-9576-469A-9079-C6741163DBE4}" srcId="{9F22C482-FB85-4BAD-9C09-61166C259D6F}" destId="{FCF11E18-3939-4DF0-BB88-EE09590DA318}" srcOrd="0" destOrd="0" parTransId="{59CAAEEB-2C1F-4FBC-89D7-8F0FA4C1C4D3}" sibTransId="{73C40CFC-2BD2-4122-BE2D-0A5C35F80E62}"/>
    <dgm:cxn modelId="{5D49D226-9C1F-4C38-8F59-D09F887BA86F}" srcId="{E9DA1931-0802-43C2-8DDC-8219F906F720}" destId="{F44E55F2-2A98-44FB-AAD7-D96F92886F02}" srcOrd="1" destOrd="0" parTransId="{6732ADCC-FA9A-4C89-BA37-A07AFDE9183D}" sibTransId="{590BD56F-0B30-474C-9F3B-65CCB4D502AA}"/>
    <dgm:cxn modelId="{50B4027A-2024-479E-99B8-1FFD37C0A849}" srcId="{B9E69F7E-F069-4121-8300-8EE165A9C8BC}" destId="{E9DA1931-0802-43C2-8DDC-8219F906F720}" srcOrd="1" destOrd="0" parTransId="{5119E683-0CA1-400A-BB38-603B9C6C7599}" sibTransId="{E2D6FCA5-90A5-42A2-AAD2-CE0AB3319A1C}"/>
    <dgm:cxn modelId="{7D84B0FE-BBAD-4362-950B-F01C82B229E6}" type="presOf" srcId="{18C38DEE-4145-4222-8649-87FF3B379674}" destId="{6A261F72-0AB6-402D-99DC-D8C446ECB6DB}" srcOrd="0" destOrd="1" presId="urn:microsoft.com/office/officeart/2005/8/layout/vList6"/>
    <dgm:cxn modelId="{5F11BDF3-99D7-4D52-86F6-97E89413A03D}" srcId="{B9E69F7E-F069-4121-8300-8EE165A9C8BC}" destId="{9F22C482-FB85-4BAD-9C09-61166C259D6F}" srcOrd="0" destOrd="0" parTransId="{E4C6EA03-4AE8-4DB1-ADC2-180D84BC7105}" sibTransId="{4486BE12-4194-441F-B91C-A32B1A9E3CB7}"/>
    <dgm:cxn modelId="{45C9A7D0-1730-4567-9664-CD2DE79D542F}" type="presOf" srcId="{3C1EBF3A-C3BC-41D4-94C6-E85D23CF7F43}" destId="{67A5D569-C7D7-4ED1-8174-37067950C67D}" srcOrd="0" destOrd="0" presId="urn:microsoft.com/office/officeart/2005/8/layout/vList6"/>
    <dgm:cxn modelId="{4D7F0AA8-B986-47E3-AD2C-8B7474A6476A}" type="presOf" srcId="{F44E55F2-2A98-44FB-AAD7-D96F92886F02}" destId="{67A5D569-C7D7-4ED1-8174-37067950C67D}" srcOrd="0" destOrd="1" presId="urn:microsoft.com/office/officeart/2005/8/layout/vList6"/>
    <dgm:cxn modelId="{E019C56A-7387-4549-8FE1-762B35012DEC}" type="presOf" srcId="{E9DA1931-0802-43C2-8DDC-8219F906F720}" destId="{7293CEA8-C272-49F9-9E03-494F3893ED76}" srcOrd="0" destOrd="0" presId="urn:microsoft.com/office/officeart/2005/8/layout/vList6"/>
    <dgm:cxn modelId="{87DE0AA4-14CE-4C73-8763-3D284C6D989B}" type="presParOf" srcId="{6127B5B1-583D-43E9-9283-D46BC3DEEAA2}" destId="{67382EAC-A80D-4A1B-9A54-C72275E40D23}" srcOrd="0" destOrd="0" presId="urn:microsoft.com/office/officeart/2005/8/layout/vList6"/>
    <dgm:cxn modelId="{CB5BE27D-6BDE-446F-B11C-770A4DE1F936}" type="presParOf" srcId="{67382EAC-A80D-4A1B-9A54-C72275E40D23}" destId="{D9F20C3C-9319-4000-A923-DF4F5E00077A}" srcOrd="0" destOrd="0" presId="urn:microsoft.com/office/officeart/2005/8/layout/vList6"/>
    <dgm:cxn modelId="{C7215FE3-A5E6-469D-837C-734876AB36E5}" type="presParOf" srcId="{67382EAC-A80D-4A1B-9A54-C72275E40D23}" destId="{6A261F72-0AB6-402D-99DC-D8C446ECB6DB}" srcOrd="1" destOrd="0" presId="urn:microsoft.com/office/officeart/2005/8/layout/vList6"/>
    <dgm:cxn modelId="{86592A50-EE39-4405-AD1E-9971A4A636A8}" type="presParOf" srcId="{6127B5B1-583D-43E9-9283-D46BC3DEEAA2}" destId="{9AD1C889-B66B-47DD-900F-56569300919E}" srcOrd="1" destOrd="0" presId="urn:microsoft.com/office/officeart/2005/8/layout/vList6"/>
    <dgm:cxn modelId="{064D0F84-C5CA-4F81-883C-623C201FEFA6}" type="presParOf" srcId="{6127B5B1-583D-43E9-9283-D46BC3DEEAA2}" destId="{948F72CD-4C0A-4B57-BF7D-E56619549CBC}" srcOrd="2" destOrd="0" presId="urn:microsoft.com/office/officeart/2005/8/layout/vList6"/>
    <dgm:cxn modelId="{A9D88C79-12DC-475D-B9E0-F479BDAA741E}" type="presParOf" srcId="{948F72CD-4C0A-4B57-BF7D-E56619549CBC}" destId="{7293CEA8-C272-49F9-9E03-494F3893ED76}" srcOrd="0" destOrd="0" presId="urn:microsoft.com/office/officeart/2005/8/layout/vList6"/>
    <dgm:cxn modelId="{4DDD4C55-66C1-4C0A-90E0-C97471AA0E35}" type="presParOf" srcId="{948F72CD-4C0A-4B57-BF7D-E56619549CBC}" destId="{67A5D569-C7D7-4ED1-8174-37067950C67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F9062C-9961-46CC-A310-C164EC59942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938B238-1F61-4D3E-939E-E418B359F01D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試探</a:t>
          </a:r>
        </a:p>
      </dgm:t>
    </dgm:pt>
    <dgm:pt modelId="{49D6BEC7-3F60-48DC-8EAC-702A6DBC58AE}" type="parTrans" cxnId="{C599844F-5B55-4046-9201-F35B782D071A}">
      <dgm:prSet/>
      <dgm:spPr/>
      <dgm:t>
        <a:bodyPr/>
        <a:lstStyle/>
        <a:p>
          <a:endParaRPr lang="zh-TW" altLang="en-US"/>
        </a:p>
      </dgm:t>
    </dgm:pt>
    <dgm:pt modelId="{03AB12B1-58D9-40E2-A934-513A909DEB1A}" type="sibTrans" cxnId="{C599844F-5B55-4046-9201-F35B782D071A}">
      <dgm:prSet/>
      <dgm:spPr/>
      <dgm:t>
        <a:bodyPr/>
        <a:lstStyle/>
        <a:p>
          <a:endParaRPr lang="zh-TW" altLang="en-US"/>
        </a:p>
      </dgm:t>
    </dgm:pt>
    <dgm:pt modelId="{A384C636-15ED-452C-B5D7-FF6AE089808C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高一</a:t>
          </a:r>
        </a:p>
      </dgm:t>
    </dgm:pt>
    <dgm:pt modelId="{3180AD75-06C0-4EF5-A376-17D2CAA5D64F}" type="parTrans" cxnId="{535F4C8B-7A05-4973-9C59-ABE091BD770C}">
      <dgm:prSet/>
      <dgm:spPr/>
      <dgm:t>
        <a:bodyPr/>
        <a:lstStyle/>
        <a:p>
          <a:endParaRPr lang="zh-TW" altLang="en-US"/>
        </a:p>
      </dgm:t>
    </dgm:pt>
    <dgm:pt modelId="{B4A1364D-B9EE-4959-A22B-000C189421AC}" type="sibTrans" cxnId="{535F4C8B-7A05-4973-9C59-ABE091BD770C}">
      <dgm:prSet/>
      <dgm:spPr/>
      <dgm:t>
        <a:bodyPr/>
        <a:lstStyle/>
        <a:p>
          <a:endParaRPr lang="zh-TW" altLang="en-US"/>
        </a:p>
      </dgm:t>
    </dgm:pt>
    <dgm:pt modelId="{4A24A215-94C4-47B6-B70E-EC902A5D4A7D}" type="pres">
      <dgm:prSet presAssocID="{37F9062C-9961-46CC-A310-C164EC59942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F07CAB3-CF00-4486-8E30-9237619410E0}" type="pres">
      <dgm:prSet presAssocID="{4938B238-1F61-4D3E-939E-E418B359F01D}" presName="composite" presStyleCnt="0"/>
      <dgm:spPr/>
    </dgm:pt>
    <dgm:pt modelId="{15EC9128-FAA8-45DC-A48E-6214298493AC}" type="pres">
      <dgm:prSet presAssocID="{4938B238-1F61-4D3E-939E-E418B359F01D}" presName="ParentText" presStyleLbl="node1" presStyleIdx="0" presStyleCnt="1" custScaleX="69691" custScaleY="43924" custLinFactX="-3976" custLinFactNeighborX="-100000" custLinFactNeighborY="-791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5A9F26-2B64-4AF6-997E-37AD0E32AE61}" type="pres">
      <dgm:prSet presAssocID="{4938B238-1F61-4D3E-939E-E418B359F01D}" presName="FinalChildText" presStyleLbl="revTx" presStyleIdx="0" presStyleCnt="1" custScaleX="93357" custScaleY="22267" custLinFactX="-63349" custLinFactNeighborX="-100000" custLinFactNeighborY="-930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5F4C8B-7A05-4973-9C59-ABE091BD770C}" srcId="{4938B238-1F61-4D3E-939E-E418B359F01D}" destId="{A384C636-15ED-452C-B5D7-FF6AE089808C}" srcOrd="0" destOrd="0" parTransId="{3180AD75-06C0-4EF5-A376-17D2CAA5D64F}" sibTransId="{B4A1364D-B9EE-4959-A22B-000C189421AC}"/>
    <dgm:cxn modelId="{43C60836-139D-43BE-B6D7-23071336F13E}" type="presOf" srcId="{37F9062C-9961-46CC-A310-C164EC599422}" destId="{4A24A215-94C4-47B6-B70E-EC902A5D4A7D}" srcOrd="0" destOrd="0" presId="urn:microsoft.com/office/officeart/2005/8/layout/StepDownProcess"/>
    <dgm:cxn modelId="{C599844F-5B55-4046-9201-F35B782D071A}" srcId="{37F9062C-9961-46CC-A310-C164EC599422}" destId="{4938B238-1F61-4D3E-939E-E418B359F01D}" srcOrd="0" destOrd="0" parTransId="{49D6BEC7-3F60-48DC-8EAC-702A6DBC58AE}" sibTransId="{03AB12B1-58D9-40E2-A934-513A909DEB1A}"/>
    <dgm:cxn modelId="{E90D93D6-5ECF-4796-A06E-3AAD9532AAE6}" type="presOf" srcId="{A384C636-15ED-452C-B5D7-FF6AE089808C}" destId="{855A9F26-2B64-4AF6-997E-37AD0E32AE61}" srcOrd="0" destOrd="0" presId="urn:microsoft.com/office/officeart/2005/8/layout/StepDownProcess"/>
    <dgm:cxn modelId="{234E2B7E-CE62-4ED1-8F75-6E5EE76B5606}" type="presOf" srcId="{4938B238-1F61-4D3E-939E-E418B359F01D}" destId="{15EC9128-FAA8-45DC-A48E-6214298493AC}" srcOrd="0" destOrd="0" presId="urn:microsoft.com/office/officeart/2005/8/layout/StepDownProcess"/>
    <dgm:cxn modelId="{1111EF1C-05B1-4856-A424-EDCB9966DA76}" type="presParOf" srcId="{4A24A215-94C4-47B6-B70E-EC902A5D4A7D}" destId="{3F07CAB3-CF00-4486-8E30-9237619410E0}" srcOrd="0" destOrd="0" presId="urn:microsoft.com/office/officeart/2005/8/layout/StepDownProcess"/>
    <dgm:cxn modelId="{9A7C5952-BDF1-4C7F-B5CB-68FA0A8CFE8D}" type="presParOf" srcId="{3F07CAB3-CF00-4486-8E30-9237619410E0}" destId="{15EC9128-FAA8-45DC-A48E-6214298493AC}" srcOrd="0" destOrd="0" presId="urn:microsoft.com/office/officeart/2005/8/layout/StepDownProcess"/>
    <dgm:cxn modelId="{9D0180FD-656D-4EAB-BADD-68BE9E6F20AB}" type="presParOf" srcId="{3F07CAB3-CF00-4486-8E30-9237619410E0}" destId="{855A9F26-2B64-4AF6-997E-37AD0E32AE6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F9062C-9961-46CC-A310-C164EC59942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938B238-1F61-4D3E-939E-E418B359F01D}">
      <dgm:prSet phldrT="[文字]" custT="1"/>
      <dgm:spPr>
        <a:solidFill>
          <a:schemeClr val="accent3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分化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專精</a:t>
          </a:r>
        </a:p>
      </dgm:t>
    </dgm:pt>
    <dgm:pt modelId="{49D6BEC7-3F60-48DC-8EAC-702A6DBC58AE}" type="parTrans" cxnId="{C599844F-5B55-4046-9201-F35B782D071A}">
      <dgm:prSet/>
      <dgm:spPr/>
      <dgm:t>
        <a:bodyPr/>
        <a:lstStyle/>
        <a:p>
          <a:endParaRPr lang="zh-TW" altLang="en-US"/>
        </a:p>
      </dgm:t>
    </dgm:pt>
    <dgm:pt modelId="{03AB12B1-58D9-40E2-A934-513A909DEB1A}" type="sibTrans" cxnId="{C599844F-5B55-4046-9201-F35B782D071A}">
      <dgm:prSet/>
      <dgm:spPr/>
      <dgm:t>
        <a:bodyPr/>
        <a:lstStyle/>
        <a:p>
          <a:endParaRPr lang="zh-TW" altLang="en-US"/>
        </a:p>
      </dgm:t>
    </dgm:pt>
    <dgm:pt modelId="{A384C636-15ED-452C-B5D7-FF6AE089808C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高二</a:t>
          </a:r>
        </a:p>
      </dgm:t>
    </dgm:pt>
    <dgm:pt modelId="{3180AD75-06C0-4EF5-A376-17D2CAA5D64F}" type="parTrans" cxnId="{535F4C8B-7A05-4973-9C59-ABE091BD770C}">
      <dgm:prSet/>
      <dgm:spPr/>
      <dgm:t>
        <a:bodyPr/>
        <a:lstStyle/>
        <a:p>
          <a:endParaRPr lang="zh-TW" altLang="en-US"/>
        </a:p>
      </dgm:t>
    </dgm:pt>
    <dgm:pt modelId="{B4A1364D-B9EE-4959-A22B-000C189421AC}" type="sibTrans" cxnId="{535F4C8B-7A05-4973-9C59-ABE091BD770C}">
      <dgm:prSet/>
      <dgm:spPr/>
      <dgm:t>
        <a:bodyPr/>
        <a:lstStyle/>
        <a:p>
          <a:endParaRPr lang="zh-TW" altLang="en-US"/>
        </a:p>
      </dgm:t>
    </dgm:pt>
    <dgm:pt modelId="{76E57D06-094B-4CB4-ADE5-4712EEED19C9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高三</a:t>
          </a:r>
        </a:p>
      </dgm:t>
    </dgm:pt>
    <dgm:pt modelId="{A1150900-4BD6-4312-8A76-7F5AA2B8FB8A}" type="parTrans" cxnId="{D59C223B-ED4E-4B46-9266-448D071E2D2A}">
      <dgm:prSet/>
      <dgm:spPr/>
      <dgm:t>
        <a:bodyPr/>
        <a:lstStyle/>
        <a:p>
          <a:endParaRPr lang="zh-TW" altLang="en-US"/>
        </a:p>
      </dgm:t>
    </dgm:pt>
    <dgm:pt modelId="{5B494173-0341-41C4-8B04-1A74C5D347AF}" type="sibTrans" cxnId="{D59C223B-ED4E-4B46-9266-448D071E2D2A}">
      <dgm:prSet/>
      <dgm:spPr/>
      <dgm:t>
        <a:bodyPr/>
        <a:lstStyle/>
        <a:p>
          <a:endParaRPr lang="zh-TW" altLang="en-US"/>
        </a:p>
      </dgm:t>
    </dgm:pt>
    <dgm:pt modelId="{4A24A215-94C4-47B6-B70E-EC902A5D4A7D}" type="pres">
      <dgm:prSet presAssocID="{37F9062C-9961-46CC-A310-C164EC59942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F07CAB3-CF00-4486-8E30-9237619410E0}" type="pres">
      <dgm:prSet presAssocID="{4938B238-1F61-4D3E-939E-E418B359F01D}" presName="composite" presStyleCnt="0"/>
      <dgm:spPr/>
    </dgm:pt>
    <dgm:pt modelId="{15EC9128-FAA8-45DC-A48E-6214298493AC}" type="pres">
      <dgm:prSet presAssocID="{4938B238-1F61-4D3E-939E-E418B359F01D}" presName="ParentText" presStyleLbl="node1" presStyleIdx="0" presStyleCnt="1" custScaleX="69691" custScaleY="76374" custLinFactNeighborX="-92890" custLinFactNeighborY="-533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5A9F26-2B64-4AF6-997E-37AD0E32AE61}" type="pres">
      <dgm:prSet presAssocID="{4938B238-1F61-4D3E-939E-E418B359F01D}" presName="FinalChildText" presStyleLbl="revTx" presStyleIdx="0" presStyleCnt="1" custScaleX="93357" custScaleY="79867" custLinFactX="-50171" custLinFactNeighborX="-100000" custLinFactNeighborY="-61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F581EC6-5B28-4860-91AB-E987E07F6540}" type="presOf" srcId="{37F9062C-9961-46CC-A310-C164EC599422}" destId="{4A24A215-94C4-47B6-B70E-EC902A5D4A7D}" srcOrd="0" destOrd="0" presId="urn:microsoft.com/office/officeart/2005/8/layout/StepDownProcess"/>
    <dgm:cxn modelId="{693EDC9E-BF9E-4DD4-990B-A18FC8F5CA8B}" type="presOf" srcId="{A384C636-15ED-452C-B5D7-FF6AE089808C}" destId="{855A9F26-2B64-4AF6-997E-37AD0E32AE61}" srcOrd="0" destOrd="0" presId="urn:microsoft.com/office/officeart/2005/8/layout/StepDownProcess"/>
    <dgm:cxn modelId="{D208A6B9-91F7-479F-8AD3-825DB1D52786}" type="presOf" srcId="{76E57D06-094B-4CB4-ADE5-4712EEED19C9}" destId="{855A9F26-2B64-4AF6-997E-37AD0E32AE61}" srcOrd="0" destOrd="1" presId="urn:microsoft.com/office/officeart/2005/8/layout/StepDownProcess"/>
    <dgm:cxn modelId="{F6DF3F0F-8975-4FDA-9003-20094F741188}" type="presOf" srcId="{4938B238-1F61-4D3E-939E-E418B359F01D}" destId="{15EC9128-FAA8-45DC-A48E-6214298493AC}" srcOrd="0" destOrd="0" presId="urn:microsoft.com/office/officeart/2005/8/layout/StepDownProcess"/>
    <dgm:cxn modelId="{D59C223B-ED4E-4B46-9266-448D071E2D2A}" srcId="{4938B238-1F61-4D3E-939E-E418B359F01D}" destId="{76E57D06-094B-4CB4-ADE5-4712EEED19C9}" srcOrd="1" destOrd="0" parTransId="{A1150900-4BD6-4312-8A76-7F5AA2B8FB8A}" sibTransId="{5B494173-0341-41C4-8B04-1A74C5D347AF}"/>
    <dgm:cxn modelId="{C599844F-5B55-4046-9201-F35B782D071A}" srcId="{37F9062C-9961-46CC-A310-C164EC599422}" destId="{4938B238-1F61-4D3E-939E-E418B359F01D}" srcOrd="0" destOrd="0" parTransId="{49D6BEC7-3F60-48DC-8EAC-702A6DBC58AE}" sibTransId="{03AB12B1-58D9-40E2-A934-513A909DEB1A}"/>
    <dgm:cxn modelId="{535F4C8B-7A05-4973-9C59-ABE091BD770C}" srcId="{4938B238-1F61-4D3E-939E-E418B359F01D}" destId="{A384C636-15ED-452C-B5D7-FF6AE089808C}" srcOrd="0" destOrd="0" parTransId="{3180AD75-06C0-4EF5-A376-17D2CAA5D64F}" sibTransId="{B4A1364D-B9EE-4959-A22B-000C189421AC}"/>
    <dgm:cxn modelId="{57FE5C10-F65F-4964-8A46-1A6367DD4C9E}" type="presParOf" srcId="{4A24A215-94C4-47B6-B70E-EC902A5D4A7D}" destId="{3F07CAB3-CF00-4486-8E30-9237619410E0}" srcOrd="0" destOrd="0" presId="urn:microsoft.com/office/officeart/2005/8/layout/StepDownProcess"/>
    <dgm:cxn modelId="{8A2982F0-64BC-46CE-A584-3CC5159B525E}" type="presParOf" srcId="{3F07CAB3-CF00-4486-8E30-9237619410E0}" destId="{15EC9128-FAA8-45DC-A48E-6214298493AC}" srcOrd="0" destOrd="0" presId="urn:microsoft.com/office/officeart/2005/8/layout/StepDownProcess"/>
    <dgm:cxn modelId="{561151E4-9A80-4FCB-8CC7-BF9F9684D0E3}" type="presParOf" srcId="{3F07CAB3-CF00-4486-8E30-9237619410E0}" destId="{855A9F26-2B64-4AF6-997E-37AD0E32AE6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3C44CB-9577-4C10-9DCD-56C3715FC5B0}" type="doc">
      <dgm:prSet loTypeId="urn:microsoft.com/office/officeart/2009/layout/CircleArrowProcess" loCatId="cycle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90360E6B-F110-46FE-8D77-BC6C084DD25A}">
      <dgm:prSet phldrT="[文字]" custT="1"/>
      <dgm:spPr/>
      <dgm:t>
        <a:bodyPr lIns="0" rIns="0"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2000" b="1" spc="-150" dirty="0">
              <a:solidFill>
                <a:srgbClr val="C00000"/>
              </a:solidFill>
              <a:effectLst/>
              <a:latin typeface="微軟正黑體" pitchFamily="34" charset="-120"/>
              <a:ea typeface="微軟正黑體" pitchFamily="34" charset="-120"/>
            </a:rPr>
            <a:t>彈性學習</a:t>
          </a:r>
        </a:p>
      </dgm:t>
    </dgm:pt>
    <dgm:pt modelId="{363E04DA-F152-418F-88F9-2B9B02B13B8D}" type="parTrans" cxnId="{1A64E100-1F14-4CE0-A288-A8688C5561C0}">
      <dgm:prSet/>
      <dgm:spPr/>
      <dgm:t>
        <a:bodyPr/>
        <a:lstStyle/>
        <a:p>
          <a:endParaRPr lang="zh-TW" altLang="en-US"/>
        </a:p>
      </dgm:t>
    </dgm:pt>
    <dgm:pt modelId="{D60468AF-3447-4E8D-960A-791ADC2EB92C}" type="sibTrans" cxnId="{1A64E100-1F14-4CE0-A288-A8688C5561C0}">
      <dgm:prSet/>
      <dgm:spPr/>
      <dgm:t>
        <a:bodyPr/>
        <a:lstStyle/>
        <a:p>
          <a:endParaRPr lang="zh-TW" altLang="en-US"/>
        </a:p>
      </dgm:t>
    </dgm:pt>
    <dgm:pt modelId="{20FE1A7E-6CA7-4A52-A2B2-5B14086CF01D}">
      <dgm:prSet phldrT="[文字]" custT="1"/>
      <dgm:spPr/>
      <dgm:t>
        <a:bodyPr lIns="0" rIns="0"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2000" b="1" spc="-150" dirty="0">
              <a:solidFill>
                <a:schemeClr val="accent3">
                  <a:lumMod val="75000"/>
                </a:schemeClr>
              </a:solidFill>
              <a:effectLst/>
              <a:latin typeface="微軟正黑體" pitchFamily="34" charset="-120"/>
              <a:ea typeface="微軟正黑體" pitchFamily="34" charset="-120"/>
            </a:rPr>
            <a:t>適性輔導</a:t>
          </a:r>
        </a:p>
      </dgm:t>
    </dgm:pt>
    <dgm:pt modelId="{800FD963-4C69-442A-82E2-86EC2035F20A}" type="parTrans" cxnId="{546F4D12-D22B-4EFF-B0F2-382B8A85AC84}">
      <dgm:prSet/>
      <dgm:spPr/>
      <dgm:t>
        <a:bodyPr/>
        <a:lstStyle/>
        <a:p>
          <a:endParaRPr lang="zh-TW" altLang="en-US"/>
        </a:p>
      </dgm:t>
    </dgm:pt>
    <dgm:pt modelId="{9D4CE076-7F4F-442C-AAB3-E9DC7391A1AE}" type="sibTrans" cxnId="{546F4D12-D22B-4EFF-B0F2-382B8A85AC84}">
      <dgm:prSet/>
      <dgm:spPr/>
      <dgm:t>
        <a:bodyPr/>
        <a:lstStyle/>
        <a:p>
          <a:endParaRPr lang="zh-TW" altLang="en-US"/>
        </a:p>
      </dgm:t>
    </dgm:pt>
    <dgm:pt modelId="{F74633E4-4367-490F-905F-62C5012097B9}">
      <dgm:prSet phldrT="[文字]" custT="1"/>
      <dgm:spPr/>
      <dgm:t>
        <a:bodyPr lIns="0" rIns="0"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2000" b="1" spc="-150" dirty="0">
              <a:solidFill>
                <a:schemeClr val="accent4">
                  <a:lumMod val="75000"/>
                </a:schemeClr>
              </a:solidFill>
              <a:effectLst/>
              <a:latin typeface="微軟正黑體" pitchFamily="34" charset="-120"/>
              <a:ea typeface="微軟正黑體" pitchFamily="34" charset="-120"/>
            </a:rPr>
            <a:t>選修模組</a:t>
          </a:r>
        </a:p>
      </dgm:t>
    </dgm:pt>
    <dgm:pt modelId="{8B749BBF-E36E-404F-9CF2-0AB886935FDF}" type="parTrans" cxnId="{BB84E3F4-AE61-4977-AA32-4CB709822C65}">
      <dgm:prSet/>
      <dgm:spPr/>
      <dgm:t>
        <a:bodyPr/>
        <a:lstStyle/>
        <a:p>
          <a:endParaRPr lang="zh-TW" altLang="en-US"/>
        </a:p>
      </dgm:t>
    </dgm:pt>
    <dgm:pt modelId="{C62D5639-F99B-4732-8AA9-D4C931D5E900}" type="sibTrans" cxnId="{BB84E3F4-AE61-4977-AA32-4CB709822C65}">
      <dgm:prSet/>
      <dgm:spPr/>
      <dgm:t>
        <a:bodyPr/>
        <a:lstStyle/>
        <a:p>
          <a:endParaRPr lang="zh-TW" altLang="en-US"/>
        </a:p>
      </dgm:t>
    </dgm:pt>
    <dgm:pt modelId="{D7AA4A0B-325F-45DE-94BA-9C37317151A9}">
      <dgm:prSet phldrT="[文字]" custT="1"/>
      <dgm:spPr/>
      <dgm:t>
        <a:bodyPr lIns="0" rIns="0"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2000" b="1" spc="-150" dirty="0">
              <a:solidFill>
                <a:srgbClr val="00B0F0"/>
              </a:solidFill>
              <a:effectLst/>
              <a:latin typeface="微軟正黑體" pitchFamily="34" charset="-120"/>
              <a:ea typeface="微軟正黑體" pitchFamily="34" charset="-120"/>
            </a:rPr>
            <a:t>多元進路</a:t>
          </a:r>
        </a:p>
      </dgm:t>
    </dgm:pt>
    <dgm:pt modelId="{0515454C-4B5D-471E-BC16-9AE629C03B17}" type="parTrans" cxnId="{9426D266-7E49-4B16-8986-742FE6B8E1FF}">
      <dgm:prSet/>
      <dgm:spPr/>
      <dgm:t>
        <a:bodyPr/>
        <a:lstStyle/>
        <a:p>
          <a:endParaRPr lang="zh-TW" altLang="en-US"/>
        </a:p>
      </dgm:t>
    </dgm:pt>
    <dgm:pt modelId="{55742BFD-23FD-49B0-8ACA-C09051E3EBCF}" type="sibTrans" cxnId="{9426D266-7E49-4B16-8986-742FE6B8E1FF}">
      <dgm:prSet/>
      <dgm:spPr/>
      <dgm:t>
        <a:bodyPr/>
        <a:lstStyle/>
        <a:p>
          <a:endParaRPr lang="zh-TW" altLang="en-US"/>
        </a:p>
      </dgm:t>
    </dgm:pt>
    <dgm:pt modelId="{40EE7B47-6B56-46F2-9F54-81C78167DAE2}" type="pres">
      <dgm:prSet presAssocID="{0F3C44CB-9577-4C10-9DCD-56C3715FC5B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16806611-D45A-478A-8927-0048C38ACC12}" type="pres">
      <dgm:prSet presAssocID="{90360E6B-F110-46FE-8D77-BC6C084DD25A}" presName="Accent1" presStyleCnt="0"/>
      <dgm:spPr/>
    </dgm:pt>
    <dgm:pt modelId="{2735049F-B1DE-4031-9F84-EE121DB17CA7}" type="pres">
      <dgm:prSet presAssocID="{90360E6B-F110-46FE-8D77-BC6C084DD25A}" presName="Accent" presStyleLbl="node1" presStyleIdx="0" presStyleCnt="4"/>
      <dgm:spPr/>
    </dgm:pt>
    <dgm:pt modelId="{DF6F0846-36DE-4662-B01D-FE74CB0D45E2}" type="pres">
      <dgm:prSet presAssocID="{90360E6B-F110-46FE-8D77-BC6C084DD25A}" presName="Parent1" presStyleLbl="revTx" presStyleIdx="0" presStyleCnt="4" custScaleX="124859" custLinFactNeighborX="-86" custLinFactNeighborY="-46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D07091-7458-48D6-96DB-7FFDD6F6588F}" type="pres">
      <dgm:prSet presAssocID="{20FE1A7E-6CA7-4A52-A2B2-5B14086CF01D}" presName="Accent2" presStyleCnt="0"/>
      <dgm:spPr/>
    </dgm:pt>
    <dgm:pt modelId="{935D2EC0-0E15-4FBA-B01B-4B90625C60B1}" type="pres">
      <dgm:prSet presAssocID="{20FE1A7E-6CA7-4A52-A2B2-5B14086CF01D}" presName="Accent" presStyleLbl="node1" presStyleIdx="1" presStyleCnt="4"/>
      <dgm:spPr/>
    </dgm:pt>
    <dgm:pt modelId="{7ACCFE8B-8134-4CC9-BB83-CD9B34A1BB85}" type="pres">
      <dgm:prSet presAssocID="{20FE1A7E-6CA7-4A52-A2B2-5B14086CF01D}" presName="Parent2" presStyleLbl="revTx" presStyleIdx="1" presStyleCnt="4" custScaleX="120725" custLinFactNeighborX="2477" custLinFactNeighborY="-34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B54755-8F69-49D1-BD80-DDD52E986F2F}" type="pres">
      <dgm:prSet presAssocID="{F74633E4-4367-490F-905F-62C5012097B9}" presName="Accent3" presStyleCnt="0"/>
      <dgm:spPr/>
    </dgm:pt>
    <dgm:pt modelId="{91FBE35A-0041-4B1A-8354-97EDCA632497}" type="pres">
      <dgm:prSet presAssocID="{F74633E4-4367-490F-905F-62C5012097B9}" presName="Accent" presStyleLbl="node1" presStyleIdx="2" presStyleCnt="4"/>
      <dgm:spPr/>
    </dgm:pt>
    <dgm:pt modelId="{53BDFC85-C893-452B-8CB8-290A961E7DB1}" type="pres">
      <dgm:prSet presAssocID="{F74633E4-4367-490F-905F-62C5012097B9}" presName="Parent3" presStyleLbl="revTx" presStyleIdx="2" presStyleCnt="4" custScaleX="119746" custLinFactNeighborX="-4978" custLinFactNeighborY="-69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0D14D5-B6C4-45D1-8A0B-B24B5FA673D5}" type="pres">
      <dgm:prSet presAssocID="{D7AA4A0B-325F-45DE-94BA-9C37317151A9}" presName="Accent4" presStyleCnt="0"/>
      <dgm:spPr/>
    </dgm:pt>
    <dgm:pt modelId="{C6B92A8F-68E5-4AA0-928B-6BFBD03C0EDB}" type="pres">
      <dgm:prSet presAssocID="{D7AA4A0B-325F-45DE-94BA-9C37317151A9}" presName="Accent" presStyleLbl="node1" presStyleIdx="3" presStyleCnt="4"/>
      <dgm:spPr/>
    </dgm:pt>
    <dgm:pt modelId="{9DED892C-28D7-4503-90B7-70640912FA3D}" type="pres">
      <dgm:prSet presAssocID="{D7AA4A0B-325F-45DE-94BA-9C37317151A9}" presName="Parent4" presStyleLbl="revTx" presStyleIdx="3" presStyleCnt="4" custScaleX="1170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A64E100-1F14-4CE0-A288-A8688C5561C0}" srcId="{0F3C44CB-9577-4C10-9DCD-56C3715FC5B0}" destId="{90360E6B-F110-46FE-8D77-BC6C084DD25A}" srcOrd="0" destOrd="0" parTransId="{363E04DA-F152-418F-88F9-2B9B02B13B8D}" sibTransId="{D60468AF-3447-4E8D-960A-791ADC2EB92C}"/>
    <dgm:cxn modelId="{C4E4CCD3-1536-453E-BC7A-13E43D9CAC74}" type="presOf" srcId="{90360E6B-F110-46FE-8D77-BC6C084DD25A}" destId="{DF6F0846-36DE-4662-B01D-FE74CB0D45E2}" srcOrd="0" destOrd="0" presId="urn:microsoft.com/office/officeart/2009/layout/CircleArrowProcess"/>
    <dgm:cxn modelId="{A0CDC962-A771-454F-B8B4-5EE953960E08}" type="presOf" srcId="{0F3C44CB-9577-4C10-9DCD-56C3715FC5B0}" destId="{40EE7B47-6B56-46F2-9F54-81C78167DAE2}" srcOrd="0" destOrd="0" presId="urn:microsoft.com/office/officeart/2009/layout/CircleArrowProcess"/>
    <dgm:cxn modelId="{F01C530A-1654-45B2-9EF7-E3DBC6EB0491}" type="presOf" srcId="{F74633E4-4367-490F-905F-62C5012097B9}" destId="{53BDFC85-C893-452B-8CB8-290A961E7DB1}" srcOrd="0" destOrd="0" presId="urn:microsoft.com/office/officeart/2009/layout/CircleArrowProcess"/>
    <dgm:cxn modelId="{546F4D12-D22B-4EFF-B0F2-382B8A85AC84}" srcId="{0F3C44CB-9577-4C10-9DCD-56C3715FC5B0}" destId="{20FE1A7E-6CA7-4A52-A2B2-5B14086CF01D}" srcOrd="1" destOrd="0" parTransId="{800FD963-4C69-442A-82E2-86EC2035F20A}" sibTransId="{9D4CE076-7F4F-442C-AAB3-E9DC7391A1AE}"/>
    <dgm:cxn modelId="{BB84E3F4-AE61-4977-AA32-4CB709822C65}" srcId="{0F3C44CB-9577-4C10-9DCD-56C3715FC5B0}" destId="{F74633E4-4367-490F-905F-62C5012097B9}" srcOrd="2" destOrd="0" parTransId="{8B749BBF-E36E-404F-9CF2-0AB886935FDF}" sibTransId="{C62D5639-F99B-4732-8AA9-D4C931D5E900}"/>
    <dgm:cxn modelId="{EF5FB470-E0C8-41F9-A412-36ADB1DA13E0}" type="presOf" srcId="{20FE1A7E-6CA7-4A52-A2B2-5B14086CF01D}" destId="{7ACCFE8B-8134-4CC9-BB83-CD9B34A1BB85}" srcOrd="0" destOrd="0" presId="urn:microsoft.com/office/officeart/2009/layout/CircleArrowProcess"/>
    <dgm:cxn modelId="{9426D266-7E49-4B16-8986-742FE6B8E1FF}" srcId="{0F3C44CB-9577-4C10-9DCD-56C3715FC5B0}" destId="{D7AA4A0B-325F-45DE-94BA-9C37317151A9}" srcOrd="3" destOrd="0" parTransId="{0515454C-4B5D-471E-BC16-9AE629C03B17}" sibTransId="{55742BFD-23FD-49B0-8ACA-C09051E3EBCF}"/>
    <dgm:cxn modelId="{D6A3C971-D217-405F-A3DD-C8478B05D03F}" type="presOf" srcId="{D7AA4A0B-325F-45DE-94BA-9C37317151A9}" destId="{9DED892C-28D7-4503-90B7-70640912FA3D}" srcOrd="0" destOrd="0" presId="urn:microsoft.com/office/officeart/2009/layout/CircleArrowProcess"/>
    <dgm:cxn modelId="{F7E5C71C-7FF8-4582-80E1-781DEFDC33AC}" type="presParOf" srcId="{40EE7B47-6B56-46F2-9F54-81C78167DAE2}" destId="{16806611-D45A-478A-8927-0048C38ACC12}" srcOrd="0" destOrd="0" presId="urn:microsoft.com/office/officeart/2009/layout/CircleArrowProcess"/>
    <dgm:cxn modelId="{E6738486-5332-4902-8D79-ED7499C6F902}" type="presParOf" srcId="{16806611-D45A-478A-8927-0048C38ACC12}" destId="{2735049F-B1DE-4031-9F84-EE121DB17CA7}" srcOrd="0" destOrd="0" presId="urn:microsoft.com/office/officeart/2009/layout/CircleArrowProcess"/>
    <dgm:cxn modelId="{F3DC9DBD-D074-4436-9521-FEBF6CAA25B3}" type="presParOf" srcId="{40EE7B47-6B56-46F2-9F54-81C78167DAE2}" destId="{DF6F0846-36DE-4662-B01D-FE74CB0D45E2}" srcOrd="1" destOrd="0" presId="urn:microsoft.com/office/officeart/2009/layout/CircleArrowProcess"/>
    <dgm:cxn modelId="{C5D4A1CB-C810-4CA0-9A13-0BA26F96E4B8}" type="presParOf" srcId="{40EE7B47-6B56-46F2-9F54-81C78167DAE2}" destId="{82D07091-7458-48D6-96DB-7FFDD6F6588F}" srcOrd="2" destOrd="0" presId="urn:microsoft.com/office/officeart/2009/layout/CircleArrowProcess"/>
    <dgm:cxn modelId="{35795C5E-DC00-424E-A9B7-B41622D2CDAC}" type="presParOf" srcId="{82D07091-7458-48D6-96DB-7FFDD6F6588F}" destId="{935D2EC0-0E15-4FBA-B01B-4B90625C60B1}" srcOrd="0" destOrd="0" presId="urn:microsoft.com/office/officeart/2009/layout/CircleArrowProcess"/>
    <dgm:cxn modelId="{477DD9B7-49B6-4C2A-840B-DE9D11FAD4A2}" type="presParOf" srcId="{40EE7B47-6B56-46F2-9F54-81C78167DAE2}" destId="{7ACCFE8B-8134-4CC9-BB83-CD9B34A1BB85}" srcOrd="3" destOrd="0" presId="urn:microsoft.com/office/officeart/2009/layout/CircleArrowProcess"/>
    <dgm:cxn modelId="{4888C953-EB76-4886-9698-8EC7F6591441}" type="presParOf" srcId="{40EE7B47-6B56-46F2-9F54-81C78167DAE2}" destId="{86B54755-8F69-49D1-BD80-DDD52E986F2F}" srcOrd="4" destOrd="0" presId="urn:microsoft.com/office/officeart/2009/layout/CircleArrowProcess"/>
    <dgm:cxn modelId="{AA7E1AA2-BB7F-4A6C-BA63-8770493D4955}" type="presParOf" srcId="{86B54755-8F69-49D1-BD80-DDD52E986F2F}" destId="{91FBE35A-0041-4B1A-8354-97EDCA632497}" srcOrd="0" destOrd="0" presId="urn:microsoft.com/office/officeart/2009/layout/CircleArrowProcess"/>
    <dgm:cxn modelId="{B9A1D213-DAA8-49D4-A67F-09A1DCA07B2A}" type="presParOf" srcId="{40EE7B47-6B56-46F2-9F54-81C78167DAE2}" destId="{53BDFC85-C893-452B-8CB8-290A961E7DB1}" srcOrd="5" destOrd="0" presId="urn:microsoft.com/office/officeart/2009/layout/CircleArrowProcess"/>
    <dgm:cxn modelId="{6946EB0B-4FC8-4B20-98E4-0A2D71FC24D0}" type="presParOf" srcId="{40EE7B47-6B56-46F2-9F54-81C78167DAE2}" destId="{F80D14D5-B6C4-45D1-8A0B-B24B5FA673D5}" srcOrd="6" destOrd="0" presId="urn:microsoft.com/office/officeart/2009/layout/CircleArrowProcess"/>
    <dgm:cxn modelId="{1DAD96CD-1B96-46BB-ADA0-A3BB26D68F13}" type="presParOf" srcId="{F80D14D5-B6C4-45D1-8A0B-B24B5FA673D5}" destId="{C6B92A8F-68E5-4AA0-928B-6BFBD03C0EDB}" srcOrd="0" destOrd="0" presId="urn:microsoft.com/office/officeart/2009/layout/CircleArrowProcess"/>
    <dgm:cxn modelId="{BA80BDE5-2819-4889-97BE-435D0620F1E3}" type="presParOf" srcId="{40EE7B47-6B56-46F2-9F54-81C78167DAE2}" destId="{9DED892C-28D7-4503-90B7-70640912FA3D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BBD80A-207F-4394-A0F8-7BEF0ADB4FC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D2E17AD-A42E-4778-A986-F66188188436}">
      <dgm:prSet phldrT="[文字]" custT="1"/>
      <dgm:spPr>
        <a:solidFill>
          <a:schemeClr val="accent2">
            <a:lumMod val="60000"/>
            <a:lumOff val="40000"/>
            <a:alpha val="50000"/>
          </a:schemeClr>
        </a:solidFill>
        <a:ln>
          <a:solidFill>
            <a:schemeClr val="accent2"/>
          </a:solidFill>
        </a:ln>
      </dgm:spPr>
      <dgm:t>
        <a:bodyPr anchor="t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綜合型高中</a:t>
          </a:r>
          <a:endParaRPr lang="en-US" altLang="zh-TW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</a:t>
          </a:r>
        </a:p>
      </dgm:t>
    </dgm:pt>
    <dgm:pt modelId="{EF926BA7-24BF-4F2F-8DA2-2E7FE393B3A0}" type="parTrans" cxnId="{A2EFED39-9CD3-459D-A638-0E6448789358}">
      <dgm:prSet/>
      <dgm:spPr/>
      <dgm:t>
        <a:bodyPr/>
        <a:lstStyle/>
        <a:p>
          <a:endParaRPr lang="zh-TW" altLang="en-US" sz="4000" b="1"/>
        </a:p>
      </dgm:t>
    </dgm:pt>
    <dgm:pt modelId="{9194DD88-09D8-483E-8206-3C9CA5BF038F}" type="sibTrans" cxnId="{A2EFED39-9CD3-459D-A638-0E6448789358}">
      <dgm:prSet/>
      <dgm:spPr/>
      <dgm:t>
        <a:bodyPr/>
        <a:lstStyle/>
        <a:p>
          <a:endParaRPr lang="zh-TW" altLang="en-US" sz="4000" b="1"/>
        </a:p>
      </dgm:t>
    </dgm:pt>
    <dgm:pt modelId="{AD467C69-B880-410E-AD0A-7A7FD9AEFED6}">
      <dgm:prSet phldrT="[文字]" custT="1"/>
      <dgm:spPr>
        <a:solidFill>
          <a:schemeClr val="tx2">
            <a:lumMod val="40000"/>
            <a:lumOff val="60000"/>
            <a:alpha val="50000"/>
          </a:schemeClr>
        </a:solidFill>
        <a:ln>
          <a:solidFill>
            <a:srgbClr val="008FFA"/>
          </a:solidFill>
        </a:ln>
      </dgm:spPr>
      <dgm:t>
        <a:bodyPr/>
        <a:lstStyle/>
        <a:p>
          <a:pPr algn="r">
            <a:spcAft>
              <a:spcPts val="0"/>
            </a:spcAft>
          </a:pPr>
          <a:r>
            <a:rPr lang="zh-TW" altLang="en-US" sz="2400" b="1" dirty="0"/>
            <a:t>技術型高中</a:t>
          </a:r>
          <a:endParaRPr lang="en-US" altLang="zh-TW" sz="2400" b="1" dirty="0"/>
        </a:p>
        <a:p>
          <a:pPr algn="ctr">
            <a:spcAft>
              <a:spcPts val="0"/>
            </a:spcAft>
          </a:pPr>
          <a:r>
            <a:rPr lang="zh-TW" altLang="en-US" sz="2400" b="1" dirty="0">
              <a:solidFill>
                <a:srgbClr val="C00000"/>
              </a:solidFill>
            </a:rPr>
            <a:t>專業及實習學科</a:t>
          </a:r>
        </a:p>
      </dgm:t>
    </dgm:pt>
    <dgm:pt modelId="{BC119F5D-5BC8-46EF-B30A-5266D0B1EA38}" type="parTrans" cxnId="{59B2C784-5B78-42AE-B621-F54A2EED8BF1}">
      <dgm:prSet/>
      <dgm:spPr/>
      <dgm:t>
        <a:bodyPr/>
        <a:lstStyle/>
        <a:p>
          <a:endParaRPr lang="zh-TW" altLang="en-US" sz="4000" b="1"/>
        </a:p>
      </dgm:t>
    </dgm:pt>
    <dgm:pt modelId="{4B9DE613-AD37-4CC9-98C4-2B689B7A16A1}" type="sibTrans" cxnId="{59B2C784-5B78-42AE-B621-F54A2EED8BF1}">
      <dgm:prSet/>
      <dgm:spPr/>
      <dgm:t>
        <a:bodyPr/>
        <a:lstStyle/>
        <a:p>
          <a:endParaRPr lang="zh-TW" altLang="en-US" sz="4000" b="1"/>
        </a:p>
      </dgm:t>
    </dgm:pt>
    <dgm:pt modelId="{29C6A0CD-34B5-43F4-9A60-A2842555D391}">
      <dgm:prSet phldrT="[文字]" custT="1"/>
      <dgm:spPr>
        <a:solidFill>
          <a:schemeClr val="bg1">
            <a:lumMod val="85000"/>
            <a:alpha val="50000"/>
          </a:schemeClr>
        </a:solidFill>
        <a:ln>
          <a:solidFill>
            <a:schemeClr val="accent3"/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zh-TW" altLang="en-US" sz="2400" b="1" dirty="0"/>
            <a:t>普通型高中</a:t>
          </a:r>
          <a:endParaRPr lang="en-US" altLang="zh-TW" sz="2400" b="1" dirty="0"/>
        </a:p>
        <a:p>
          <a:pPr algn="l">
            <a:spcAft>
              <a:spcPct val="35000"/>
            </a:spcAft>
          </a:pPr>
          <a:r>
            <a:rPr lang="zh-TW" altLang="en-US" sz="2400" b="1" dirty="0">
              <a:solidFill>
                <a:srgbClr val="C00000"/>
              </a:solidFill>
            </a:rPr>
            <a:t>基本學科</a:t>
          </a:r>
        </a:p>
      </dgm:t>
    </dgm:pt>
    <dgm:pt modelId="{2732312E-F750-4411-BA34-2728791191D3}" type="parTrans" cxnId="{6BE4115E-4A30-4B95-BFF1-DE12D9B0D906}">
      <dgm:prSet/>
      <dgm:spPr/>
      <dgm:t>
        <a:bodyPr/>
        <a:lstStyle/>
        <a:p>
          <a:endParaRPr lang="zh-TW" altLang="en-US" sz="4000" b="1"/>
        </a:p>
      </dgm:t>
    </dgm:pt>
    <dgm:pt modelId="{BD4551D1-ABD5-494C-B311-2ECB45D04801}" type="sibTrans" cxnId="{6BE4115E-4A30-4B95-BFF1-DE12D9B0D906}">
      <dgm:prSet/>
      <dgm:spPr/>
      <dgm:t>
        <a:bodyPr/>
        <a:lstStyle/>
        <a:p>
          <a:endParaRPr lang="zh-TW" altLang="en-US" sz="4000" b="1"/>
        </a:p>
      </dgm:t>
    </dgm:pt>
    <dgm:pt modelId="{6C66A6B3-C914-414F-9A9D-292CFF626A1C}" type="pres">
      <dgm:prSet presAssocID="{E4BBD80A-207F-4394-A0F8-7BEF0ADB4FC5}" presName="compositeShape" presStyleCnt="0">
        <dgm:presLayoutVars>
          <dgm:chMax val="7"/>
          <dgm:dir/>
          <dgm:resizeHandles val="exact"/>
        </dgm:presLayoutVars>
      </dgm:prSet>
      <dgm:spPr/>
    </dgm:pt>
    <dgm:pt modelId="{D369E477-EBD5-48EB-B1A4-05F407417E49}" type="pres">
      <dgm:prSet presAssocID="{4D2E17AD-A42E-4778-A986-F66188188436}" presName="circ1" presStyleLbl="vennNode1" presStyleIdx="0" presStyleCnt="3" custScaleX="148563" custScaleY="155509" custLinFactNeighborX="38830" custLinFactNeighborY="10461"/>
      <dgm:spPr/>
      <dgm:t>
        <a:bodyPr/>
        <a:lstStyle/>
        <a:p>
          <a:endParaRPr lang="zh-TW" altLang="en-US"/>
        </a:p>
      </dgm:t>
    </dgm:pt>
    <dgm:pt modelId="{AF410732-D8B4-49CD-9D8D-C392B34E7108}" type="pres">
      <dgm:prSet presAssocID="{4D2E17AD-A42E-4778-A986-F6618818843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7610B4-979A-4982-AD6B-27E6797ADFFF}" type="pres">
      <dgm:prSet presAssocID="{AD467C69-B880-410E-AD0A-7A7FD9AEFED6}" presName="circ2" presStyleLbl="vennNode1" presStyleIdx="1" presStyleCnt="3" custScaleX="118475" custScaleY="75063" custLinFactNeighborX="49245" custLinFactNeighborY="-17383"/>
      <dgm:spPr/>
      <dgm:t>
        <a:bodyPr/>
        <a:lstStyle/>
        <a:p>
          <a:endParaRPr lang="zh-TW" altLang="en-US"/>
        </a:p>
      </dgm:t>
    </dgm:pt>
    <dgm:pt modelId="{0D12A88F-62B5-45E2-8F29-348BAA71F974}" type="pres">
      <dgm:prSet presAssocID="{AD467C69-B880-410E-AD0A-7A7FD9AEFED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95A141-1C79-49AC-9200-2ECB062FE7FA}" type="pres">
      <dgm:prSet presAssocID="{29C6A0CD-34B5-43F4-9A60-A2842555D391}" presName="circ3" presStyleLbl="vennNode1" presStyleIdx="2" presStyleCnt="3" custScaleX="120686" custScaleY="65487" custLinFactNeighborX="38495" custLinFactNeighborY="-17133"/>
      <dgm:spPr/>
      <dgm:t>
        <a:bodyPr/>
        <a:lstStyle/>
        <a:p>
          <a:endParaRPr lang="zh-TW" altLang="en-US"/>
        </a:p>
      </dgm:t>
    </dgm:pt>
    <dgm:pt modelId="{7C3E5281-6ADD-429D-BE1C-C8E03A9708C4}" type="pres">
      <dgm:prSet presAssocID="{29C6A0CD-34B5-43F4-9A60-A2842555D39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9B2C784-5B78-42AE-B621-F54A2EED8BF1}" srcId="{E4BBD80A-207F-4394-A0F8-7BEF0ADB4FC5}" destId="{AD467C69-B880-410E-AD0A-7A7FD9AEFED6}" srcOrd="1" destOrd="0" parTransId="{BC119F5D-5BC8-46EF-B30A-5266D0B1EA38}" sibTransId="{4B9DE613-AD37-4CC9-98C4-2B689B7A16A1}"/>
    <dgm:cxn modelId="{DA3061D2-1F85-4395-8E65-6730B8CEF53F}" type="presOf" srcId="{4D2E17AD-A42E-4778-A986-F66188188436}" destId="{AF410732-D8B4-49CD-9D8D-C392B34E7108}" srcOrd="1" destOrd="0" presId="urn:microsoft.com/office/officeart/2005/8/layout/venn1"/>
    <dgm:cxn modelId="{956AC79F-D95A-420B-A56B-CFCBF517D3E5}" type="presOf" srcId="{AD467C69-B880-410E-AD0A-7A7FD9AEFED6}" destId="{0D12A88F-62B5-45E2-8F29-348BAA71F974}" srcOrd="1" destOrd="0" presId="urn:microsoft.com/office/officeart/2005/8/layout/venn1"/>
    <dgm:cxn modelId="{106F7912-78A0-4BF4-B001-5F6CF141197F}" type="presOf" srcId="{E4BBD80A-207F-4394-A0F8-7BEF0ADB4FC5}" destId="{6C66A6B3-C914-414F-9A9D-292CFF626A1C}" srcOrd="0" destOrd="0" presId="urn:microsoft.com/office/officeart/2005/8/layout/venn1"/>
    <dgm:cxn modelId="{46B3BC44-AACB-43CD-BC98-5C8C7B55427F}" type="presOf" srcId="{AD467C69-B880-410E-AD0A-7A7FD9AEFED6}" destId="{DA7610B4-979A-4982-AD6B-27E6797ADFFF}" srcOrd="0" destOrd="0" presId="urn:microsoft.com/office/officeart/2005/8/layout/venn1"/>
    <dgm:cxn modelId="{DFDBC555-19C1-4242-800E-27CD7310BFDB}" type="presOf" srcId="{4D2E17AD-A42E-4778-A986-F66188188436}" destId="{D369E477-EBD5-48EB-B1A4-05F407417E49}" srcOrd="0" destOrd="0" presId="urn:microsoft.com/office/officeart/2005/8/layout/venn1"/>
    <dgm:cxn modelId="{6BE4115E-4A30-4B95-BFF1-DE12D9B0D906}" srcId="{E4BBD80A-207F-4394-A0F8-7BEF0ADB4FC5}" destId="{29C6A0CD-34B5-43F4-9A60-A2842555D391}" srcOrd="2" destOrd="0" parTransId="{2732312E-F750-4411-BA34-2728791191D3}" sibTransId="{BD4551D1-ABD5-494C-B311-2ECB45D04801}"/>
    <dgm:cxn modelId="{1BE513AE-85C7-4ECD-BB14-3218FBF7D7B0}" type="presOf" srcId="{29C6A0CD-34B5-43F4-9A60-A2842555D391}" destId="{A895A141-1C79-49AC-9200-2ECB062FE7FA}" srcOrd="0" destOrd="0" presId="urn:microsoft.com/office/officeart/2005/8/layout/venn1"/>
    <dgm:cxn modelId="{A2EFED39-9CD3-459D-A638-0E6448789358}" srcId="{E4BBD80A-207F-4394-A0F8-7BEF0ADB4FC5}" destId="{4D2E17AD-A42E-4778-A986-F66188188436}" srcOrd="0" destOrd="0" parTransId="{EF926BA7-24BF-4F2F-8DA2-2E7FE393B3A0}" sibTransId="{9194DD88-09D8-483E-8206-3C9CA5BF038F}"/>
    <dgm:cxn modelId="{6B6ADBF5-98B7-42B8-A895-5FD28D9289D8}" type="presOf" srcId="{29C6A0CD-34B5-43F4-9A60-A2842555D391}" destId="{7C3E5281-6ADD-429D-BE1C-C8E03A9708C4}" srcOrd="1" destOrd="0" presId="urn:microsoft.com/office/officeart/2005/8/layout/venn1"/>
    <dgm:cxn modelId="{C9458075-8B41-47BC-9D03-C77AA4E9A1B0}" type="presParOf" srcId="{6C66A6B3-C914-414F-9A9D-292CFF626A1C}" destId="{D369E477-EBD5-48EB-B1A4-05F407417E49}" srcOrd="0" destOrd="0" presId="urn:microsoft.com/office/officeart/2005/8/layout/venn1"/>
    <dgm:cxn modelId="{64B9006D-07CA-4194-9617-99E29482D057}" type="presParOf" srcId="{6C66A6B3-C914-414F-9A9D-292CFF626A1C}" destId="{AF410732-D8B4-49CD-9D8D-C392B34E7108}" srcOrd="1" destOrd="0" presId="urn:microsoft.com/office/officeart/2005/8/layout/venn1"/>
    <dgm:cxn modelId="{C49455DD-7688-4074-9C96-AE4609EF6163}" type="presParOf" srcId="{6C66A6B3-C914-414F-9A9D-292CFF626A1C}" destId="{DA7610B4-979A-4982-AD6B-27E6797ADFFF}" srcOrd="2" destOrd="0" presId="urn:microsoft.com/office/officeart/2005/8/layout/venn1"/>
    <dgm:cxn modelId="{BB672388-D6AD-4AD2-8976-9DBDEBBFD46B}" type="presParOf" srcId="{6C66A6B3-C914-414F-9A9D-292CFF626A1C}" destId="{0D12A88F-62B5-45E2-8F29-348BAA71F974}" srcOrd="3" destOrd="0" presId="urn:microsoft.com/office/officeart/2005/8/layout/venn1"/>
    <dgm:cxn modelId="{447920C5-BF88-42B0-AA1D-0EF49EEF1F0F}" type="presParOf" srcId="{6C66A6B3-C914-414F-9A9D-292CFF626A1C}" destId="{A895A141-1C79-49AC-9200-2ECB062FE7FA}" srcOrd="4" destOrd="0" presId="urn:microsoft.com/office/officeart/2005/8/layout/venn1"/>
    <dgm:cxn modelId="{2E20AFE9-9521-4130-A7F8-184991F91329}" type="presParOf" srcId="{6C66A6B3-C914-414F-9A9D-292CFF626A1C}" destId="{7C3E5281-6ADD-429D-BE1C-C8E03A9708C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49D959-33BF-4CBD-B3F6-48B956C15658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4EF2F04-A2BB-47E3-8842-AC2A3227FA39}">
      <dgm:prSet phldrT="[文字]"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選擇綜合高中</a:t>
          </a:r>
        </a:p>
      </dgm:t>
    </dgm:pt>
    <dgm:pt modelId="{643F29CC-0E9E-43E7-93F8-5FF069A5AD02}" type="parTrans" cxnId="{E26309CC-417F-4CC7-AF5A-92A16DF28AA6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E7B3D4-9F85-4B4F-BD4A-A1CBD7E15CAC}" type="sibTrans" cxnId="{E26309CC-417F-4CC7-AF5A-92A16DF28AA6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E3B899-0F78-404D-A023-423C6057147C}">
      <dgm:prSet phldrT="[文字]"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速度重要               方向更重要</a:t>
          </a:r>
        </a:p>
      </dgm:t>
    </dgm:pt>
    <dgm:pt modelId="{37BFF5AD-8C84-4D21-956F-A322D496E679}" type="parTrans" cxnId="{230BB7D6-9159-4963-8374-20CF345C3F8C}">
      <dgm:prSet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5E0A35-26D4-41BF-9886-CCCBE984E865}" type="sibTrans" cxnId="{230BB7D6-9159-4963-8374-20CF345C3F8C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2404E-E9DC-4732-9476-3E6930EFBE76}">
      <dgm:prSet phldrT="[文字]"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放慢腳步               走對的路</a:t>
          </a:r>
        </a:p>
      </dgm:t>
    </dgm:pt>
    <dgm:pt modelId="{C0B4CACD-F532-4390-94B7-1FD4F68201C9}" type="parTrans" cxnId="{8CA3A7CC-71A1-4AEC-9C70-3944F8A97C7A}">
      <dgm:prSet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3D9BD1-7EBE-4DD0-8160-B5128C55F4A5}" type="sibTrans" cxnId="{8CA3A7CC-71A1-4AEC-9C70-3944F8A97C7A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17ED4F-AB96-4243-81FB-B018506573A9}">
      <dgm:prSet phldrT="[文字]"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擇其所愛               愛其所擇</a:t>
          </a:r>
        </a:p>
      </dgm:t>
    </dgm:pt>
    <dgm:pt modelId="{08372476-555D-44B8-8FF2-B3A5FF3914BE}" type="parTrans" cxnId="{3B106FDA-C54C-4FEB-A610-6F09A9236034}">
      <dgm:prSet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067E48-80EB-43C6-8009-BEC1C4AF3D39}" type="sibTrans" cxnId="{3B106FDA-C54C-4FEB-A610-6F09A9236034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922C43-C053-4D95-B1CF-50E871C2147B}" type="pres">
      <dgm:prSet presAssocID="{FD49D959-33BF-4CBD-B3F6-48B956C1565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B47A01C-4DBA-474B-A45A-568820DF0128}" type="pres">
      <dgm:prSet presAssocID="{C4EF2F04-A2BB-47E3-8842-AC2A3227FA39}" presName="root1" presStyleCnt="0"/>
      <dgm:spPr/>
    </dgm:pt>
    <dgm:pt modelId="{955404CE-26D2-44DB-BFCE-96B15BAC0434}" type="pres">
      <dgm:prSet presAssocID="{C4EF2F04-A2BB-47E3-8842-AC2A3227FA39}" presName="LevelOneTextNode" presStyleLbl="node0" presStyleIdx="0" presStyleCnt="1" custAng="5400000" custScaleX="394888" custScaleY="42000" custLinFactX="-36932" custLinFactNeighborX="-100000" custLinFactNeighborY="-11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B3BBC29-D7BB-4A75-B10E-206FF2B4F562}" type="pres">
      <dgm:prSet presAssocID="{C4EF2F04-A2BB-47E3-8842-AC2A3227FA39}" presName="level2hierChild" presStyleCnt="0"/>
      <dgm:spPr/>
    </dgm:pt>
    <dgm:pt modelId="{4CC45854-90F0-4716-9DF8-2D30DE760483}" type="pres">
      <dgm:prSet presAssocID="{37BFF5AD-8C84-4D21-956F-A322D496E679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D0C8F2C8-CE24-4A44-B159-4D7185CE9406}" type="pres">
      <dgm:prSet presAssocID="{37BFF5AD-8C84-4D21-956F-A322D496E679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3CBD224D-B0F6-4EDE-84C6-518C178C54FA}" type="pres">
      <dgm:prSet presAssocID="{A2E3B899-0F78-404D-A023-423C6057147C}" presName="root2" presStyleCnt="0"/>
      <dgm:spPr/>
    </dgm:pt>
    <dgm:pt modelId="{FE62B63B-9C8E-4E41-8B44-F65C533FAB81}" type="pres">
      <dgm:prSet presAssocID="{A2E3B899-0F78-404D-A023-423C6057147C}" presName="LevelTwoTextNode" presStyleLbl="node2" presStyleIdx="0" presStyleCnt="3" custScaleX="118846" custScaleY="1497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102A809-3324-4A94-A0DE-DAB2D479E1C5}" type="pres">
      <dgm:prSet presAssocID="{A2E3B899-0F78-404D-A023-423C6057147C}" presName="level3hierChild" presStyleCnt="0"/>
      <dgm:spPr/>
    </dgm:pt>
    <dgm:pt modelId="{E874724F-43C5-4CBC-844C-C64262BF7368}" type="pres">
      <dgm:prSet presAssocID="{C0B4CACD-F532-4390-94B7-1FD4F68201C9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BE6D1032-BECD-48BC-907D-938355FC3556}" type="pres">
      <dgm:prSet presAssocID="{C0B4CACD-F532-4390-94B7-1FD4F68201C9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0F2A2306-5579-4F62-8074-5E32C141D06B}" type="pres">
      <dgm:prSet presAssocID="{F7A2404E-E9DC-4732-9476-3E6930EFBE76}" presName="root2" presStyleCnt="0"/>
      <dgm:spPr/>
    </dgm:pt>
    <dgm:pt modelId="{1D7EF48B-5203-4F8C-9457-A1EFA205A452}" type="pres">
      <dgm:prSet presAssocID="{F7A2404E-E9DC-4732-9476-3E6930EFBE76}" presName="LevelTwoTextNode" presStyleLbl="node2" presStyleIdx="1" presStyleCnt="3" custScaleX="118846" custScaleY="149710" custLinFactNeighborX="530" custLinFactNeighborY="-521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A81C39-56DE-4B0E-BD97-B274FE2785B6}" type="pres">
      <dgm:prSet presAssocID="{F7A2404E-E9DC-4732-9476-3E6930EFBE76}" presName="level3hierChild" presStyleCnt="0"/>
      <dgm:spPr/>
    </dgm:pt>
    <dgm:pt modelId="{9BB8E3BE-2834-4302-983B-1CB15DB396C3}" type="pres">
      <dgm:prSet presAssocID="{08372476-555D-44B8-8FF2-B3A5FF3914BE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ADB639F2-FAAD-444F-9527-3945EE3EF2B6}" type="pres">
      <dgm:prSet presAssocID="{08372476-555D-44B8-8FF2-B3A5FF3914BE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DB623852-0439-4238-9DFD-6AD49672BCC3}" type="pres">
      <dgm:prSet presAssocID="{CA17ED4F-AB96-4243-81FB-B018506573A9}" presName="root2" presStyleCnt="0"/>
      <dgm:spPr/>
    </dgm:pt>
    <dgm:pt modelId="{A46D3AC5-4CCE-4E0B-BE20-26BAD8985984}" type="pres">
      <dgm:prSet presAssocID="{CA17ED4F-AB96-4243-81FB-B018506573A9}" presName="LevelTwoTextNode" presStyleLbl="node2" presStyleIdx="2" presStyleCnt="3" custScaleX="118846" custScaleY="1497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B96517B-E385-4AC5-9E60-9569D50A94D0}" type="pres">
      <dgm:prSet presAssocID="{CA17ED4F-AB96-4243-81FB-B018506573A9}" presName="level3hierChild" presStyleCnt="0"/>
      <dgm:spPr/>
    </dgm:pt>
  </dgm:ptLst>
  <dgm:cxnLst>
    <dgm:cxn modelId="{82DE7EBE-DB01-453D-9B3E-14DEA1D9351B}" type="presOf" srcId="{C0B4CACD-F532-4390-94B7-1FD4F68201C9}" destId="{E874724F-43C5-4CBC-844C-C64262BF7368}" srcOrd="0" destOrd="0" presId="urn:microsoft.com/office/officeart/2008/layout/HorizontalMultiLevelHierarchy"/>
    <dgm:cxn modelId="{CB0AEF56-F9E7-4B00-97B4-553B0CBC0704}" type="presOf" srcId="{A2E3B899-0F78-404D-A023-423C6057147C}" destId="{FE62B63B-9C8E-4E41-8B44-F65C533FAB81}" srcOrd="0" destOrd="0" presId="urn:microsoft.com/office/officeart/2008/layout/HorizontalMultiLevelHierarchy"/>
    <dgm:cxn modelId="{8CA3A7CC-71A1-4AEC-9C70-3944F8A97C7A}" srcId="{C4EF2F04-A2BB-47E3-8842-AC2A3227FA39}" destId="{F7A2404E-E9DC-4732-9476-3E6930EFBE76}" srcOrd="1" destOrd="0" parTransId="{C0B4CACD-F532-4390-94B7-1FD4F68201C9}" sibTransId="{183D9BD1-7EBE-4DD0-8160-B5128C55F4A5}"/>
    <dgm:cxn modelId="{86FDEB6A-8AF7-41B6-8019-CEB945D728BA}" type="presOf" srcId="{CA17ED4F-AB96-4243-81FB-B018506573A9}" destId="{A46D3AC5-4CCE-4E0B-BE20-26BAD8985984}" srcOrd="0" destOrd="0" presId="urn:microsoft.com/office/officeart/2008/layout/HorizontalMultiLevelHierarchy"/>
    <dgm:cxn modelId="{ADA40C74-2E19-4D8A-81B2-68792C10EEB5}" type="presOf" srcId="{F7A2404E-E9DC-4732-9476-3E6930EFBE76}" destId="{1D7EF48B-5203-4F8C-9457-A1EFA205A452}" srcOrd="0" destOrd="0" presId="urn:microsoft.com/office/officeart/2008/layout/HorizontalMultiLevelHierarchy"/>
    <dgm:cxn modelId="{880D49F6-7104-4AFF-8733-E5613C72B7FB}" type="presOf" srcId="{C0B4CACD-F532-4390-94B7-1FD4F68201C9}" destId="{BE6D1032-BECD-48BC-907D-938355FC3556}" srcOrd="1" destOrd="0" presId="urn:microsoft.com/office/officeart/2008/layout/HorizontalMultiLevelHierarchy"/>
    <dgm:cxn modelId="{0DF68C11-7FD4-4454-9373-FDBFFE82DDCC}" type="presOf" srcId="{08372476-555D-44B8-8FF2-B3A5FF3914BE}" destId="{ADB639F2-FAAD-444F-9527-3945EE3EF2B6}" srcOrd="1" destOrd="0" presId="urn:microsoft.com/office/officeart/2008/layout/HorizontalMultiLevelHierarchy"/>
    <dgm:cxn modelId="{2892A5A8-BB0E-4748-8E4E-B0E1AC195F26}" type="presOf" srcId="{37BFF5AD-8C84-4D21-956F-A322D496E679}" destId="{4CC45854-90F0-4716-9DF8-2D30DE760483}" srcOrd="0" destOrd="0" presId="urn:microsoft.com/office/officeart/2008/layout/HorizontalMultiLevelHierarchy"/>
    <dgm:cxn modelId="{3B106FDA-C54C-4FEB-A610-6F09A9236034}" srcId="{C4EF2F04-A2BB-47E3-8842-AC2A3227FA39}" destId="{CA17ED4F-AB96-4243-81FB-B018506573A9}" srcOrd="2" destOrd="0" parTransId="{08372476-555D-44B8-8FF2-B3A5FF3914BE}" sibTransId="{4E067E48-80EB-43C6-8009-BEC1C4AF3D39}"/>
    <dgm:cxn modelId="{40861E39-D229-4174-B40E-367CD3052968}" type="presOf" srcId="{37BFF5AD-8C84-4D21-956F-A322D496E679}" destId="{D0C8F2C8-CE24-4A44-B159-4D7185CE9406}" srcOrd="1" destOrd="0" presId="urn:microsoft.com/office/officeart/2008/layout/HorizontalMultiLevelHierarchy"/>
    <dgm:cxn modelId="{E26309CC-417F-4CC7-AF5A-92A16DF28AA6}" srcId="{FD49D959-33BF-4CBD-B3F6-48B956C15658}" destId="{C4EF2F04-A2BB-47E3-8842-AC2A3227FA39}" srcOrd="0" destOrd="0" parTransId="{643F29CC-0E9E-43E7-93F8-5FF069A5AD02}" sibTransId="{A6E7B3D4-9F85-4B4F-BD4A-A1CBD7E15CAC}"/>
    <dgm:cxn modelId="{756F5A64-599C-4262-9693-8D1455F02C5A}" type="presOf" srcId="{FD49D959-33BF-4CBD-B3F6-48B956C15658}" destId="{9E922C43-C053-4D95-B1CF-50E871C2147B}" srcOrd="0" destOrd="0" presId="urn:microsoft.com/office/officeart/2008/layout/HorizontalMultiLevelHierarchy"/>
    <dgm:cxn modelId="{2D4B8490-46A4-4E36-80DF-C38C75C9C632}" type="presOf" srcId="{08372476-555D-44B8-8FF2-B3A5FF3914BE}" destId="{9BB8E3BE-2834-4302-983B-1CB15DB396C3}" srcOrd="0" destOrd="0" presId="urn:microsoft.com/office/officeart/2008/layout/HorizontalMultiLevelHierarchy"/>
    <dgm:cxn modelId="{CE0EE977-6964-4B13-AF22-F6FAB36E95DA}" type="presOf" srcId="{C4EF2F04-A2BB-47E3-8842-AC2A3227FA39}" destId="{955404CE-26D2-44DB-BFCE-96B15BAC0434}" srcOrd="0" destOrd="0" presId="urn:microsoft.com/office/officeart/2008/layout/HorizontalMultiLevelHierarchy"/>
    <dgm:cxn modelId="{230BB7D6-9159-4963-8374-20CF345C3F8C}" srcId="{C4EF2F04-A2BB-47E3-8842-AC2A3227FA39}" destId="{A2E3B899-0F78-404D-A023-423C6057147C}" srcOrd="0" destOrd="0" parTransId="{37BFF5AD-8C84-4D21-956F-A322D496E679}" sibTransId="{FA5E0A35-26D4-41BF-9886-CCCBE984E865}"/>
    <dgm:cxn modelId="{C9F49D4D-CFBE-4412-B96E-2308D46694C8}" type="presParOf" srcId="{9E922C43-C053-4D95-B1CF-50E871C2147B}" destId="{BB47A01C-4DBA-474B-A45A-568820DF0128}" srcOrd="0" destOrd="0" presId="urn:microsoft.com/office/officeart/2008/layout/HorizontalMultiLevelHierarchy"/>
    <dgm:cxn modelId="{E20F3A08-C182-4D6D-93D2-E7AE1527D56B}" type="presParOf" srcId="{BB47A01C-4DBA-474B-A45A-568820DF0128}" destId="{955404CE-26D2-44DB-BFCE-96B15BAC0434}" srcOrd="0" destOrd="0" presId="urn:microsoft.com/office/officeart/2008/layout/HorizontalMultiLevelHierarchy"/>
    <dgm:cxn modelId="{74539F01-73F2-41AD-A734-1B2CA21F2967}" type="presParOf" srcId="{BB47A01C-4DBA-474B-A45A-568820DF0128}" destId="{5B3BBC29-D7BB-4A75-B10E-206FF2B4F562}" srcOrd="1" destOrd="0" presId="urn:microsoft.com/office/officeart/2008/layout/HorizontalMultiLevelHierarchy"/>
    <dgm:cxn modelId="{DEB0F6F5-4B54-4DF4-A622-4BE1794F4385}" type="presParOf" srcId="{5B3BBC29-D7BB-4A75-B10E-206FF2B4F562}" destId="{4CC45854-90F0-4716-9DF8-2D30DE760483}" srcOrd="0" destOrd="0" presId="urn:microsoft.com/office/officeart/2008/layout/HorizontalMultiLevelHierarchy"/>
    <dgm:cxn modelId="{90BBD0E3-2F9D-4423-A10F-978FF6CC26F0}" type="presParOf" srcId="{4CC45854-90F0-4716-9DF8-2D30DE760483}" destId="{D0C8F2C8-CE24-4A44-B159-4D7185CE9406}" srcOrd="0" destOrd="0" presId="urn:microsoft.com/office/officeart/2008/layout/HorizontalMultiLevelHierarchy"/>
    <dgm:cxn modelId="{E8A4D4C8-164F-47A8-8187-4EA3D10A5E33}" type="presParOf" srcId="{5B3BBC29-D7BB-4A75-B10E-206FF2B4F562}" destId="{3CBD224D-B0F6-4EDE-84C6-518C178C54FA}" srcOrd="1" destOrd="0" presId="urn:microsoft.com/office/officeart/2008/layout/HorizontalMultiLevelHierarchy"/>
    <dgm:cxn modelId="{53CA894D-18A1-4EE8-BDC3-FF45BB0B84BF}" type="presParOf" srcId="{3CBD224D-B0F6-4EDE-84C6-518C178C54FA}" destId="{FE62B63B-9C8E-4E41-8B44-F65C533FAB81}" srcOrd="0" destOrd="0" presId="urn:microsoft.com/office/officeart/2008/layout/HorizontalMultiLevelHierarchy"/>
    <dgm:cxn modelId="{C0BED444-A326-4528-B259-DB0657D54C18}" type="presParOf" srcId="{3CBD224D-B0F6-4EDE-84C6-518C178C54FA}" destId="{5102A809-3324-4A94-A0DE-DAB2D479E1C5}" srcOrd="1" destOrd="0" presId="urn:microsoft.com/office/officeart/2008/layout/HorizontalMultiLevelHierarchy"/>
    <dgm:cxn modelId="{41CFBD94-2C91-4786-BC1A-EF123CCC2970}" type="presParOf" srcId="{5B3BBC29-D7BB-4A75-B10E-206FF2B4F562}" destId="{E874724F-43C5-4CBC-844C-C64262BF7368}" srcOrd="2" destOrd="0" presId="urn:microsoft.com/office/officeart/2008/layout/HorizontalMultiLevelHierarchy"/>
    <dgm:cxn modelId="{FE9B9F87-A59F-4DA4-A595-2A5E1D94A78D}" type="presParOf" srcId="{E874724F-43C5-4CBC-844C-C64262BF7368}" destId="{BE6D1032-BECD-48BC-907D-938355FC3556}" srcOrd="0" destOrd="0" presId="urn:microsoft.com/office/officeart/2008/layout/HorizontalMultiLevelHierarchy"/>
    <dgm:cxn modelId="{53CBECBD-757D-412A-A4FD-F7EC0E163FC7}" type="presParOf" srcId="{5B3BBC29-D7BB-4A75-B10E-206FF2B4F562}" destId="{0F2A2306-5579-4F62-8074-5E32C141D06B}" srcOrd="3" destOrd="0" presId="urn:microsoft.com/office/officeart/2008/layout/HorizontalMultiLevelHierarchy"/>
    <dgm:cxn modelId="{DC5E4A5A-4146-4547-A94E-BF7332EA9CF0}" type="presParOf" srcId="{0F2A2306-5579-4F62-8074-5E32C141D06B}" destId="{1D7EF48B-5203-4F8C-9457-A1EFA205A452}" srcOrd="0" destOrd="0" presId="urn:microsoft.com/office/officeart/2008/layout/HorizontalMultiLevelHierarchy"/>
    <dgm:cxn modelId="{EBB289B1-A669-4C6E-85F5-AAC536D34C1F}" type="presParOf" srcId="{0F2A2306-5579-4F62-8074-5E32C141D06B}" destId="{FEA81C39-56DE-4B0E-BD97-B274FE2785B6}" srcOrd="1" destOrd="0" presId="urn:microsoft.com/office/officeart/2008/layout/HorizontalMultiLevelHierarchy"/>
    <dgm:cxn modelId="{B398BA95-4201-44C8-B831-80CF20B9694C}" type="presParOf" srcId="{5B3BBC29-D7BB-4A75-B10E-206FF2B4F562}" destId="{9BB8E3BE-2834-4302-983B-1CB15DB396C3}" srcOrd="4" destOrd="0" presId="urn:microsoft.com/office/officeart/2008/layout/HorizontalMultiLevelHierarchy"/>
    <dgm:cxn modelId="{07E33098-6F14-498E-8F76-F82A31BE4F26}" type="presParOf" srcId="{9BB8E3BE-2834-4302-983B-1CB15DB396C3}" destId="{ADB639F2-FAAD-444F-9527-3945EE3EF2B6}" srcOrd="0" destOrd="0" presId="urn:microsoft.com/office/officeart/2008/layout/HorizontalMultiLevelHierarchy"/>
    <dgm:cxn modelId="{3A522DC0-075D-4C13-B9C7-C50C8894327F}" type="presParOf" srcId="{5B3BBC29-D7BB-4A75-B10E-206FF2B4F562}" destId="{DB623852-0439-4238-9DFD-6AD49672BCC3}" srcOrd="5" destOrd="0" presId="urn:microsoft.com/office/officeart/2008/layout/HorizontalMultiLevelHierarchy"/>
    <dgm:cxn modelId="{2B0FF955-7FEB-46E4-822D-1B3F07597496}" type="presParOf" srcId="{DB623852-0439-4238-9DFD-6AD49672BCC3}" destId="{A46D3AC5-4CCE-4E0B-BE20-26BAD8985984}" srcOrd="0" destOrd="0" presId="urn:microsoft.com/office/officeart/2008/layout/HorizontalMultiLevelHierarchy"/>
    <dgm:cxn modelId="{EEDC7258-A905-4B38-90F2-724C271B15D9}" type="presParOf" srcId="{DB623852-0439-4238-9DFD-6AD49672BCC3}" destId="{3B96517B-E385-4AC5-9E60-9569D50A94D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AC0CE-C740-4D5D-9C31-737C34FD84CC}">
      <dsp:nvSpPr>
        <dsp:cNvPr id="0" name=""/>
        <dsp:cNvSpPr/>
      </dsp:nvSpPr>
      <dsp:spPr>
        <a:xfrm>
          <a:off x="0" y="609135"/>
          <a:ext cx="82296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807E2-9CA7-4D70-A6F7-27B407D0DAB3}">
      <dsp:nvSpPr>
        <dsp:cNvPr id="0" name=""/>
        <dsp:cNvSpPr/>
      </dsp:nvSpPr>
      <dsp:spPr>
        <a:xfrm>
          <a:off x="411480" y="33495"/>
          <a:ext cx="5760720" cy="1151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rPr>
            <a:t>學制理念精神篇</a:t>
          </a:r>
        </a:p>
      </dsp:txBody>
      <dsp:txXfrm>
        <a:off x="467681" y="89696"/>
        <a:ext cx="5648318" cy="1038878"/>
      </dsp:txXfrm>
    </dsp:sp>
    <dsp:sp modelId="{63CE2727-2D25-4786-97D1-C67A794C10DA}">
      <dsp:nvSpPr>
        <dsp:cNvPr id="0" name=""/>
        <dsp:cNvSpPr/>
      </dsp:nvSpPr>
      <dsp:spPr>
        <a:xfrm>
          <a:off x="0" y="2378176"/>
          <a:ext cx="82296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F7EF0-1420-4174-8EF3-5C771ADC121F}">
      <dsp:nvSpPr>
        <dsp:cNvPr id="0" name=""/>
        <dsp:cNvSpPr/>
      </dsp:nvSpPr>
      <dsp:spPr>
        <a:xfrm>
          <a:off x="411480" y="1802536"/>
          <a:ext cx="5760720" cy="11512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rPr>
            <a:t>適性輔導特色篇</a:t>
          </a:r>
        </a:p>
      </dsp:txBody>
      <dsp:txXfrm>
        <a:off x="467681" y="1858737"/>
        <a:ext cx="5648318" cy="1038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D49FA-255C-4F79-888A-A0DF9E1A88BD}">
      <dsp:nvSpPr>
        <dsp:cNvPr id="0" name=""/>
        <dsp:cNvSpPr/>
      </dsp:nvSpPr>
      <dsp:spPr>
        <a:xfrm rot="5400000">
          <a:off x="1188934" y="1138943"/>
          <a:ext cx="1007297" cy="11467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C9128-FAA8-45DC-A48E-6214298493AC}">
      <dsp:nvSpPr>
        <dsp:cNvPr id="0" name=""/>
        <dsp:cNvSpPr/>
      </dsp:nvSpPr>
      <dsp:spPr>
        <a:xfrm>
          <a:off x="889589" y="0"/>
          <a:ext cx="1695695" cy="118693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試探</a:t>
          </a:r>
        </a:p>
      </dsp:txBody>
      <dsp:txXfrm>
        <a:off x="947541" y="57952"/>
        <a:ext cx="1579791" cy="1071027"/>
      </dsp:txXfrm>
    </dsp:sp>
    <dsp:sp modelId="{2D0FB19E-9644-4551-ABB4-8E614C6909B2}">
      <dsp:nvSpPr>
        <dsp:cNvPr id="0" name=""/>
        <dsp:cNvSpPr/>
      </dsp:nvSpPr>
      <dsp:spPr>
        <a:xfrm>
          <a:off x="2499306" y="59911"/>
          <a:ext cx="1456450" cy="959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高一</a:t>
          </a:r>
        </a:p>
      </dsp:txBody>
      <dsp:txXfrm>
        <a:off x="2499306" y="59911"/>
        <a:ext cx="1456450" cy="959330"/>
      </dsp:txXfrm>
    </dsp:sp>
    <dsp:sp modelId="{444FC4F7-E87C-4311-AF72-7A7B370BDC43}">
      <dsp:nvSpPr>
        <dsp:cNvPr id="0" name=""/>
        <dsp:cNvSpPr/>
      </dsp:nvSpPr>
      <dsp:spPr>
        <a:xfrm rot="5400000">
          <a:off x="2648405" y="2472259"/>
          <a:ext cx="1007297" cy="11467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01601-0DB5-4897-AF03-4AF5494E8000}">
      <dsp:nvSpPr>
        <dsp:cNvPr id="0" name=""/>
        <dsp:cNvSpPr/>
      </dsp:nvSpPr>
      <dsp:spPr>
        <a:xfrm>
          <a:off x="2381532" y="1355650"/>
          <a:ext cx="1695695" cy="1186931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分化</a:t>
          </a:r>
          <a:endParaRPr lang="en-US" altLang="zh-TW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600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專精</a:t>
          </a:r>
        </a:p>
      </dsp:txBody>
      <dsp:txXfrm>
        <a:off x="2439484" y="1413602"/>
        <a:ext cx="1579791" cy="1071027"/>
      </dsp:txXfrm>
    </dsp:sp>
    <dsp:sp modelId="{2CBCF4B4-E5EF-43A5-B40E-4D1FDDA1D02D}">
      <dsp:nvSpPr>
        <dsp:cNvPr id="0" name=""/>
        <dsp:cNvSpPr/>
      </dsp:nvSpPr>
      <dsp:spPr>
        <a:xfrm>
          <a:off x="4098261" y="1539975"/>
          <a:ext cx="1822884" cy="959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高二</a:t>
          </a:r>
        </a:p>
        <a:p>
          <a:pPr marL="285750" lvl="1" indent="-285750" algn="l" defTabSz="12446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高三</a:t>
          </a:r>
        </a:p>
      </dsp:txBody>
      <dsp:txXfrm>
        <a:off x="4098261" y="1539975"/>
        <a:ext cx="1822884" cy="959330"/>
      </dsp:txXfrm>
    </dsp:sp>
    <dsp:sp modelId="{CAC8ECA5-9DA7-4911-A2BA-4BAE6930A29B}">
      <dsp:nvSpPr>
        <dsp:cNvPr id="0" name=""/>
        <dsp:cNvSpPr/>
      </dsp:nvSpPr>
      <dsp:spPr>
        <a:xfrm>
          <a:off x="3841003" y="2688966"/>
          <a:ext cx="1695695" cy="118693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人本</a:t>
          </a:r>
        </a:p>
      </dsp:txBody>
      <dsp:txXfrm>
        <a:off x="3898955" y="2746918"/>
        <a:ext cx="1579791" cy="1071027"/>
      </dsp:txXfrm>
    </dsp:sp>
    <dsp:sp modelId="{93056ED5-9EED-4301-BBE3-278F3FAF969E}">
      <dsp:nvSpPr>
        <dsp:cNvPr id="0" name=""/>
        <dsp:cNvSpPr/>
      </dsp:nvSpPr>
      <dsp:spPr>
        <a:xfrm>
          <a:off x="5456350" y="2804162"/>
          <a:ext cx="2617775" cy="959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適性發展</a:t>
          </a:r>
        </a:p>
      </dsp:txBody>
      <dsp:txXfrm>
        <a:off x="5456350" y="2804162"/>
        <a:ext cx="2617775" cy="959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39A93-5D76-41AA-B4D1-87106DC754BA}">
      <dsp:nvSpPr>
        <dsp:cNvPr id="0" name=""/>
        <dsp:cNvSpPr/>
      </dsp:nvSpPr>
      <dsp:spPr>
        <a:xfrm>
          <a:off x="1261108" y="0"/>
          <a:ext cx="5431155" cy="339447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98EAAA-BBFA-4C62-AEE2-813FA4D0C6CF}">
      <dsp:nvSpPr>
        <dsp:cNvPr id="0" name=""/>
        <dsp:cNvSpPr/>
      </dsp:nvSpPr>
      <dsp:spPr>
        <a:xfrm>
          <a:off x="1919417" y="2315691"/>
          <a:ext cx="190090" cy="1900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430983-5CC7-4F98-A032-F0AAD11D3498}">
      <dsp:nvSpPr>
        <dsp:cNvPr id="0" name=""/>
        <dsp:cNvSpPr/>
      </dsp:nvSpPr>
      <dsp:spPr>
        <a:xfrm>
          <a:off x="1824601" y="2485115"/>
          <a:ext cx="1765125" cy="71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25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rPr>
            <a:t>高一</a:t>
          </a:r>
        </a:p>
      </dsp:txBody>
      <dsp:txXfrm>
        <a:off x="1824601" y="2485115"/>
        <a:ext cx="1765125" cy="715544"/>
      </dsp:txXfrm>
    </dsp:sp>
    <dsp:sp modelId="{5283AA91-DD9C-45B9-AC5B-505224C56D51}">
      <dsp:nvSpPr>
        <dsp:cNvPr id="0" name=""/>
        <dsp:cNvSpPr/>
      </dsp:nvSpPr>
      <dsp:spPr>
        <a:xfrm>
          <a:off x="4365486" y="945106"/>
          <a:ext cx="325869" cy="3258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5B7762-3F1A-4DEB-A885-C005063955DF}">
      <dsp:nvSpPr>
        <dsp:cNvPr id="0" name=""/>
        <dsp:cNvSpPr/>
      </dsp:nvSpPr>
      <dsp:spPr>
        <a:xfrm rot="10800000" flipV="1">
          <a:off x="4275476" y="1350158"/>
          <a:ext cx="1643296" cy="606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671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rPr>
            <a:t>高二、三</a:t>
          </a:r>
        </a:p>
      </dsp:txBody>
      <dsp:txXfrm rot="-10800000">
        <a:off x="4275476" y="1350158"/>
        <a:ext cx="1643296" cy="606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61F72-0AB6-402D-99DC-D8C446ECB6DB}">
      <dsp:nvSpPr>
        <dsp:cNvPr id="0" name=""/>
        <dsp:cNvSpPr/>
      </dsp:nvSpPr>
      <dsp:spPr>
        <a:xfrm>
          <a:off x="3256641" y="409"/>
          <a:ext cx="4884961" cy="15953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普技高</a:t>
          </a:r>
          <a:r>
            <a:rPr lang="zh-TW" altLang="en-US" sz="2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</a:t>
          </a:r>
          <a:r>
            <a:rPr lang="zh-TW" altLang="en-US" sz="2600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必修多限制選讀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綜高</a:t>
          </a:r>
          <a:r>
            <a:rPr lang="zh-TW" altLang="en-US" sz="2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</a:t>
          </a:r>
          <a:r>
            <a:rPr lang="zh-TW" altLang="en-US" sz="2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選修多可適性選讀</a:t>
          </a:r>
        </a:p>
      </dsp:txBody>
      <dsp:txXfrm>
        <a:off x="3256641" y="199823"/>
        <a:ext cx="4286719" cy="1196484"/>
      </dsp:txXfrm>
    </dsp:sp>
    <dsp:sp modelId="{D9F20C3C-9319-4000-A923-DF4F5E00077A}">
      <dsp:nvSpPr>
        <dsp:cNvPr id="0" name=""/>
        <dsp:cNvSpPr/>
      </dsp:nvSpPr>
      <dsp:spPr>
        <a:xfrm>
          <a:off x="0" y="409"/>
          <a:ext cx="3256641" cy="15953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課程選修利多</a:t>
          </a:r>
        </a:p>
      </dsp:txBody>
      <dsp:txXfrm>
        <a:off x="77877" y="78286"/>
        <a:ext cx="3100887" cy="1439558"/>
      </dsp:txXfrm>
    </dsp:sp>
    <dsp:sp modelId="{67A5D569-C7D7-4ED1-8174-37067950C67D}">
      <dsp:nvSpPr>
        <dsp:cNvPr id="0" name=""/>
        <dsp:cNvSpPr/>
      </dsp:nvSpPr>
      <dsp:spPr>
        <a:xfrm>
          <a:off x="3256641" y="1755252"/>
          <a:ext cx="4884961" cy="15953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普技高課程逕渭分明難轉銜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綜高校內跨學程</a:t>
          </a:r>
          <a:r>
            <a:rPr lang="zh-TW" altLang="en-US" sz="2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課程均認可</a:t>
          </a:r>
        </a:p>
      </dsp:txBody>
      <dsp:txXfrm>
        <a:off x="3256641" y="1954666"/>
        <a:ext cx="4286719" cy="1196484"/>
      </dsp:txXfrm>
    </dsp:sp>
    <dsp:sp modelId="{7293CEA8-C272-49F9-9E03-494F3893ED76}">
      <dsp:nvSpPr>
        <dsp:cNvPr id="0" name=""/>
        <dsp:cNvSpPr/>
      </dsp:nvSpPr>
      <dsp:spPr>
        <a:xfrm>
          <a:off x="0" y="1755252"/>
          <a:ext cx="3256641" cy="159531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課程轉銜容易</a:t>
          </a:r>
        </a:p>
      </dsp:txBody>
      <dsp:txXfrm>
        <a:off x="77877" y="1833129"/>
        <a:ext cx="3100887" cy="1439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9128-FAA8-45DC-A48E-6214298493AC}">
      <dsp:nvSpPr>
        <dsp:cNvPr id="0" name=""/>
        <dsp:cNvSpPr/>
      </dsp:nvSpPr>
      <dsp:spPr>
        <a:xfrm>
          <a:off x="144024" y="4"/>
          <a:ext cx="1524197" cy="67242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試探</a:t>
          </a:r>
        </a:p>
      </dsp:txBody>
      <dsp:txXfrm>
        <a:off x="176855" y="32835"/>
        <a:ext cx="1458535" cy="606763"/>
      </dsp:txXfrm>
    </dsp:sp>
    <dsp:sp modelId="{855A9F26-2B64-4AF6-997E-37AD0E32AE61}">
      <dsp:nvSpPr>
        <dsp:cNvPr id="0" name=""/>
        <dsp:cNvSpPr/>
      </dsp:nvSpPr>
      <dsp:spPr>
        <a:xfrm>
          <a:off x="1728185" y="189032"/>
          <a:ext cx="1485004" cy="275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高一</a:t>
          </a:r>
        </a:p>
      </dsp:txBody>
      <dsp:txXfrm>
        <a:off x="1728185" y="189032"/>
        <a:ext cx="1485004" cy="2755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9128-FAA8-45DC-A48E-6214298493AC}">
      <dsp:nvSpPr>
        <dsp:cNvPr id="0" name=""/>
        <dsp:cNvSpPr/>
      </dsp:nvSpPr>
      <dsp:spPr>
        <a:xfrm>
          <a:off x="27507" y="161522"/>
          <a:ext cx="1670952" cy="1281772"/>
        </a:xfrm>
        <a:prstGeom prst="roundRect">
          <a:avLst>
            <a:gd name="adj" fmla="val 1667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分化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專精</a:t>
          </a:r>
        </a:p>
      </dsp:txBody>
      <dsp:txXfrm>
        <a:off x="90089" y="224104"/>
        <a:ext cx="1545788" cy="1156608"/>
      </dsp:txXfrm>
    </dsp:sp>
    <dsp:sp modelId="{855A9F26-2B64-4AF6-997E-37AD0E32AE61}">
      <dsp:nvSpPr>
        <dsp:cNvPr id="0" name=""/>
        <dsp:cNvSpPr/>
      </dsp:nvSpPr>
      <dsp:spPr>
        <a:xfrm>
          <a:off x="1728195" y="246651"/>
          <a:ext cx="1627986" cy="108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高二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高三</a:t>
          </a:r>
        </a:p>
      </dsp:txBody>
      <dsp:txXfrm>
        <a:off x="1728195" y="246651"/>
        <a:ext cx="1627986" cy="10833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5049F-B1DE-4031-9F84-EE121DB17CA7}">
      <dsp:nvSpPr>
        <dsp:cNvPr id="0" name=""/>
        <dsp:cNvSpPr/>
      </dsp:nvSpPr>
      <dsp:spPr>
        <a:xfrm>
          <a:off x="3443719" y="0"/>
          <a:ext cx="1552527" cy="155268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6F0846-36DE-4662-B01D-FE74CB0D45E2}">
      <dsp:nvSpPr>
        <dsp:cNvPr id="0" name=""/>
        <dsp:cNvSpPr/>
      </dsp:nvSpPr>
      <dsp:spPr>
        <a:xfrm>
          <a:off x="3678059" y="541702"/>
          <a:ext cx="1081775" cy="433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spc="-150" dirty="0">
              <a:solidFill>
                <a:srgbClr val="C00000"/>
              </a:solidFill>
              <a:effectLst/>
              <a:latin typeface="微軟正黑體" pitchFamily="34" charset="-120"/>
              <a:ea typeface="微軟正黑體" pitchFamily="34" charset="-120"/>
            </a:rPr>
            <a:t>彈性學習</a:t>
          </a:r>
        </a:p>
      </dsp:txBody>
      <dsp:txXfrm>
        <a:off x="3678059" y="541702"/>
        <a:ext cx="1081775" cy="433154"/>
      </dsp:txXfrm>
    </dsp:sp>
    <dsp:sp modelId="{935D2EC0-0E15-4FBA-B01B-4B90625C60B1}">
      <dsp:nvSpPr>
        <dsp:cNvPr id="0" name=""/>
        <dsp:cNvSpPr/>
      </dsp:nvSpPr>
      <dsp:spPr>
        <a:xfrm>
          <a:off x="3012413" y="892248"/>
          <a:ext cx="1552527" cy="155268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CCFE8B-8134-4CC9-BB83-CD9B34A1BB85}">
      <dsp:nvSpPr>
        <dsp:cNvPr id="0" name=""/>
        <dsp:cNvSpPr/>
      </dsp:nvSpPr>
      <dsp:spPr>
        <a:xfrm>
          <a:off x="3285120" y="1441089"/>
          <a:ext cx="1045959" cy="433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spc="-150" dirty="0">
              <a:solidFill>
                <a:schemeClr val="accent3">
                  <a:lumMod val="75000"/>
                </a:schemeClr>
              </a:solidFill>
              <a:effectLst/>
              <a:latin typeface="微軟正黑體" pitchFamily="34" charset="-120"/>
              <a:ea typeface="微軟正黑體" pitchFamily="34" charset="-120"/>
            </a:rPr>
            <a:t>適性輔導</a:t>
          </a:r>
        </a:p>
      </dsp:txBody>
      <dsp:txXfrm>
        <a:off x="3285120" y="1441089"/>
        <a:ext cx="1045959" cy="433154"/>
      </dsp:txXfrm>
    </dsp:sp>
    <dsp:sp modelId="{91FBE35A-0041-4B1A-8354-97EDCA632497}">
      <dsp:nvSpPr>
        <dsp:cNvPr id="0" name=""/>
        <dsp:cNvSpPr/>
      </dsp:nvSpPr>
      <dsp:spPr>
        <a:xfrm>
          <a:off x="3443719" y="1787790"/>
          <a:ext cx="1552527" cy="155268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BDFC85-C893-452B-8CB8-290A961E7DB1}">
      <dsp:nvSpPr>
        <dsp:cNvPr id="0" name=""/>
        <dsp:cNvSpPr/>
      </dsp:nvSpPr>
      <dsp:spPr>
        <a:xfrm>
          <a:off x="3657824" y="2319681"/>
          <a:ext cx="1037477" cy="433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spc="-150" dirty="0">
              <a:solidFill>
                <a:schemeClr val="accent4">
                  <a:lumMod val="75000"/>
                </a:schemeClr>
              </a:solidFill>
              <a:effectLst/>
              <a:latin typeface="微軟正黑體" pitchFamily="34" charset="-120"/>
              <a:ea typeface="微軟正黑體" pitchFamily="34" charset="-120"/>
            </a:rPr>
            <a:t>選修模組</a:t>
          </a:r>
        </a:p>
      </dsp:txBody>
      <dsp:txXfrm>
        <a:off x="3657824" y="2319681"/>
        <a:ext cx="1037477" cy="433154"/>
      </dsp:txXfrm>
    </dsp:sp>
    <dsp:sp modelId="{C6B92A8F-68E5-4AA0-928B-6BFBD03C0EDB}">
      <dsp:nvSpPr>
        <dsp:cNvPr id="0" name=""/>
        <dsp:cNvSpPr/>
      </dsp:nvSpPr>
      <dsp:spPr>
        <a:xfrm>
          <a:off x="3123079" y="2782974"/>
          <a:ext cx="1333816" cy="133446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ED892C-28D7-4503-90B7-70640912FA3D}">
      <dsp:nvSpPr>
        <dsp:cNvPr id="0" name=""/>
        <dsp:cNvSpPr/>
      </dsp:nvSpPr>
      <dsp:spPr>
        <a:xfrm>
          <a:off x="3279679" y="3243716"/>
          <a:ext cx="1013919" cy="433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spc="-150" dirty="0">
              <a:solidFill>
                <a:srgbClr val="00B0F0"/>
              </a:solidFill>
              <a:effectLst/>
              <a:latin typeface="微軟正黑體" pitchFamily="34" charset="-120"/>
              <a:ea typeface="微軟正黑體" pitchFamily="34" charset="-120"/>
            </a:rPr>
            <a:t>多元進路</a:t>
          </a:r>
        </a:p>
      </dsp:txBody>
      <dsp:txXfrm>
        <a:off x="3279679" y="3243716"/>
        <a:ext cx="1013919" cy="433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9E477-EBD5-48EB-B1A4-05F407417E49}">
      <dsp:nvSpPr>
        <dsp:cNvPr id="0" name=""/>
        <dsp:cNvSpPr/>
      </dsp:nvSpPr>
      <dsp:spPr>
        <a:xfrm>
          <a:off x="2518714" y="165300"/>
          <a:ext cx="3209576" cy="335963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綜合型高中</a:t>
          </a:r>
          <a:endParaRPr lang="en-US" altLang="zh-TW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600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</a:t>
          </a:r>
        </a:p>
      </dsp:txBody>
      <dsp:txXfrm>
        <a:off x="2946657" y="753237"/>
        <a:ext cx="2353689" cy="1511837"/>
      </dsp:txXfrm>
    </dsp:sp>
    <dsp:sp modelId="{DA7610B4-979A-4982-AD6B-27E6797ADFFF}">
      <dsp:nvSpPr>
        <dsp:cNvPr id="0" name=""/>
        <dsp:cNvSpPr/>
      </dsp:nvSpPr>
      <dsp:spPr>
        <a:xfrm>
          <a:off x="3848283" y="1782996"/>
          <a:ext cx="2559550" cy="1621671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rgbClr val="008FF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/>
            <a:t>技術型高中</a:t>
          </a:r>
          <a:endParaRPr lang="en-US" altLang="zh-TW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solidFill>
                <a:srgbClr val="C00000"/>
              </a:solidFill>
            </a:rPr>
            <a:t>專業及實習學科</a:t>
          </a:r>
        </a:p>
      </dsp:txBody>
      <dsp:txXfrm>
        <a:off x="4631079" y="2201928"/>
        <a:ext cx="1535730" cy="891919"/>
      </dsp:txXfrm>
    </dsp:sp>
    <dsp:sp modelId="{A895A141-1C79-49AC-9200-2ECB062FE7FA}">
      <dsp:nvSpPr>
        <dsp:cNvPr id="0" name=""/>
        <dsp:cNvSpPr/>
      </dsp:nvSpPr>
      <dsp:spPr>
        <a:xfrm>
          <a:off x="2033056" y="1891838"/>
          <a:ext cx="2607317" cy="1414790"/>
        </a:xfrm>
        <a:prstGeom prst="ellipse">
          <a:avLst/>
        </a:prstGeom>
        <a:solidFill>
          <a:schemeClr val="bg1">
            <a:lumMod val="85000"/>
            <a:alpha val="5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/>
            <a:t>普通型高中</a:t>
          </a:r>
          <a:endParaRPr lang="en-US" altLang="zh-TW" sz="2400" b="1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rgbClr val="C00000"/>
              </a:solidFill>
            </a:rPr>
            <a:t>基本學科</a:t>
          </a:r>
        </a:p>
      </dsp:txBody>
      <dsp:txXfrm>
        <a:off x="2278579" y="2257326"/>
        <a:ext cx="1564390" cy="7781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8E3BE-2834-4302-983B-1CB15DB396C3}">
      <dsp:nvSpPr>
        <dsp:cNvPr id="0" name=""/>
        <dsp:cNvSpPr/>
      </dsp:nvSpPr>
      <dsp:spPr>
        <a:xfrm>
          <a:off x="2764123" y="2034893"/>
          <a:ext cx="1600744" cy="1429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0372" y="0"/>
              </a:lnTo>
              <a:lnTo>
                <a:pt x="800372" y="1429934"/>
              </a:lnTo>
              <a:lnTo>
                <a:pt x="1600744" y="14299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zh-TW" altLang="en-US" sz="32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10835" y="2696199"/>
        <a:ext cx="107320" cy="107320"/>
      </dsp:txXfrm>
    </dsp:sp>
    <dsp:sp modelId="{E874724F-43C5-4CBC-844C-C64262BF7368}">
      <dsp:nvSpPr>
        <dsp:cNvPr id="0" name=""/>
        <dsp:cNvSpPr/>
      </dsp:nvSpPr>
      <dsp:spPr>
        <a:xfrm>
          <a:off x="2764123" y="1989173"/>
          <a:ext cx="1614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7241" y="45720"/>
              </a:lnTo>
              <a:lnTo>
                <a:pt x="807241" y="53556"/>
              </a:lnTo>
              <a:lnTo>
                <a:pt x="1614483" y="535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zh-TW" altLang="en-US" sz="32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31003" y="1994530"/>
        <a:ext cx="80725" cy="80725"/>
      </dsp:txXfrm>
    </dsp:sp>
    <dsp:sp modelId="{4CC45854-90F0-4716-9DF8-2D30DE760483}">
      <dsp:nvSpPr>
        <dsp:cNvPr id="0" name=""/>
        <dsp:cNvSpPr/>
      </dsp:nvSpPr>
      <dsp:spPr>
        <a:xfrm>
          <a:off x="2764123" y="703130"/>
          <a:ext cx="1600744" cy="1331762"/>
        </a:xfrm>
        <a:custGeom>
          <a:avLst/>
          <a:gdLst/>
          <a:ahLst/>
          <a:cxnLst/>
          <a:rect l="0" t="0" r="0" b="0"/>
          <a:pathLst>
            <a:path>
              <a:moveTo>
                <a:pt x="0" y="1331762"/>
              </a:moveTo>
              <a:lnTo>
                <a:pt x="800372" y="1331762"/>
              </a:lnTo>
              <a:lnTo>
                <a:pt x="800372" y="0"/>
              </a:lnTo>
              <a:lnTo>
                <a:pt x="1600744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zh-TW" altLang="en-US" sz="32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12438" y="1316954"/>
        <a:ext cx="104115" cy="104115"/>
      </dsp:txXfrm>
    </dsp:sp>
    <dsp:sp modelId="{955404CE-26D2-44DB-BFCE-96B15BAC0434}">
      <dsp:nvSpPr>
        <dsp:cNvPr id="0" name=""/>
        <dsp:cNvSpPr/>
      </dsp:nvSpPr>
      <dsp:spPr>
        <a:xfrm>
          <a:off x="330031" y="474362"/>
          <a:ext cx="1747125" cy="31210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6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選擇綜合高中</a:t>
          </a:r>
        </a:p>
      </dsp:txBody>
      <dsp:txXfrm>
        <a:off x="330031" y="474362"/>
        <a:ext cx="1747125" cy="3121060"/>
      </dsp:txXfrm>
    </dsp:sp>
    <dsp:sp modelId="{FE62B63B-9C8E-4E41-8B44-F65C533FAB81}">
      <dsp:nvSpPr>
        <dsp:cNvPr id="0" name=""/>
        <dsp:cNvSpPr/>
      </dsp:nvSpPr>
      <dsp:spPr>
        <a:xfrm>
          <a:off x="4364868" y="111501"/>
          <a:ext cx="3080964" cy="11832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速度重要               方向更重要</a:t>
          </a:r>
        </a:p>
      </dsp:txBody>
      <dsp:txXfrm>
        <a:off x="4364868" y="111501"/>
        <a:ext cx="3080964" cy="1183257"/>
      </dsp:txXfrm>
    </dsp:sp>
    <dsp:sp modelId="{1D7EF48B-5203-4F8C-9457-A1EFA205A452}">
      <dsp:nvSpPr>
        <dsp:cNvPr id="0" name=""/>
        <dsp:cNvSpPr/>
      </dsp:nvSpPr>
      <dsp:spPr>
        <a:xfrm>
          <a:off x="4378607" y="1451101"/>
          <a:ext cx="3080964" cy="11832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放慢腳步               走對的路</a:t>
          </a:r>
        </a:p>
      </dsp:txBody>
      <dsp:txXfrm>
        <a:off x="4378607" y="1451101"/>
        <a:ext cx="3080964" cy="1183257"/>
      </dsp:txXfrm>
    </dsp:sp>
    <dsp:sp modelId="{A46D3AC5-4CCE-4E0B-BE20-26BAD8985984}">
      <dsp:nvSpPr>
        <dsp:cNvPr id="0" name=""/>
        <dsp:cNvSpPr/>
      </dsp:nvSpPr>
      <dsp:spPr>
        <a:xfrm>
          <a:off x="4364868" y="2873199"/>
          <a:ext cx="3080964" cy="11832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擇其所愛               愛其所擇</a:t>
          </a:r>
        </a:p>
      </dsp:txBody>
      <dsp:txXfrm>
        <a:off x="4364868" y="2873199"/>
        <a:ext cx="3080964" cy="1183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3078427" cy="511731"/>
          </a:xfrm>
          <a:prstGeom prst="rect">
            <a:avLst/>
          </a:prstGeom>
        </p:spPr>
        <p:txBody>
          <a:bodyPr vert="horz" lIns="94803" tIns="47402" rIns="94803" bIns="47402" rtlCol="0"/>
          <a:lstStyle>
            <a:lvl1pPr algn="l">
              <a:defRPr sz="1200"/>
            </a:lvl1pPr>
          </a:lstStyle>
          <a:p>
            <a:endParaRPr kumimoji="1" lang="zh-TW" altLang="en-US" dirty="0">
              <a:ea typeface="微軟正黑體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5" y="9721110"/>
            <a:ext cx="3078427" cy="511731"/>
          </a:xfrm>
          <a:prstGeom prst="rect">
            <a:avLst/>
          </a:prstGeom>
        </p:spPr>
        <p:txBody>
          <a:bodyPr vert="horz" lIns="94803" tIns="47402" rIns="94803" bIns="47402" rtlCol="0" anchor="b"/>
          <a:lstStyle>
            <a:lvl1pPr algn="l">
              <a:defRPr sz="1200"/>
            </a:lvl1pPr>
          </a:lstStyle>
          <a:p>
            <a:endParaRPr kumimoji="1" lang="zh-TW" altLang="en-US" dirty="0"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70797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03" tIns="47402" rIns="94803" bIns="47402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6"/>
          </a:xfrm>
          <a:prstGeom prst="rect">
            <a:avLst/>
          </a:prstGeom>
        </p:spPr>
        <p:txBody>
          <a:bodyPr vert="horz" lIns="94803" tIns="47402" rIns="94803" bIns="47402" rtlCol="0"/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4205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微軟正黑體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微軟正黑體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微軟正黑體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微軟正黑體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微軟正黑體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ctrTitle"/>
          </p:nvPr>
        </p:nvSpPr>
        <p:spPr>
          <a:xfrm>
            <a:off x="5639627" y="2341686"/>
            <a:ext cx="3553900" cy="4545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100" b="1">
                <a:solidFill>
                  <a:srgbClr val="BB8155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12" name="文字版面配置區 26"/>
          <p:cNvSpPr>
            <a:spLocks noGrp="1"/>
          </p:cNvSpPr>
          <p:nvPr>
            <p:ph type="body" sz="quarter" idx="10"/>
          </p:nvPr>
        </p:nvSpPr>
        <p:spPr>
          <a:xfrm>
            <a:off x="5639627" y="2936241"/>
            <a:ext cx="3274244" cy="384261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13" name="文字版面配置區 26"/>
          <p:cNvSpPr>
            <a:spLocks noGrp="1"/>
          </p:cNvSpPr>
          <p:nvPr>
            <p:ph type="body" sz="quarter" idx="11"/>
          </p:nvPr>
        </p:nvSpPr>
        <p:spPr>
          <a:xfrm>
            <a:off x="5639627" y="3486528"/>
            <a:ext cx="3274244" cy="69883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9231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D2F-BB61-4A87-9B1D-CD0B8B0B9A1E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776913" y="166024"/>
            <a:ext cx="8229600" cy="646625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61356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rgbClr val="30B1B3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B795-B959-4CB2-9984-F04ACB7FF098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2968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11F26-C332-4BE3-96F2-BD2E901DBC72}" type="datetime1">
              <a:rPr lang="zh-TW" altLang="en-US" smtClean="0"/>
              <a:pPr>
                <a:defRPr/>
              </a:pPr>
              <a:t>2025/3/10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0CFB-5247-4BF2-9AB4-3ADF4FE8C5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91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032503"/>
            <a:ext cx="7772400" cy="1102519"/>
          </a:xfrm>
        </p:spPr>
        <p:txBody>
          <a:bodyPr/>
          <a:lstStyle>
            <a:lvl1pPr>
              <a:defRPr b="1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112304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6868" y="302199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CF3B9E-4DEC-43B3-A89E-AC49E669947C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8077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710617-8075-4B68-B7AC-EB71DA952EAC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80336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4F4B81D-4520-4D4A-A036-0F011204942A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09035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B8D8B47-2799-47F1-A596-8238F1C3C6DC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72513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C62BD2E-2F37-4F51-9141-9C545544C30E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61532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8EFE248-4C02-4C60-8F16-5E22F4CD85B5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3877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4F6E-21C6-458B-8602-F739136D5E1A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76913" y="166024"/>
            <a:ext cx="8229600" cy="646625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12492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D64F81A-E9E0-402B-B596-40A366126683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15684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C656855-2344-4704-9E02-749135E7C5B9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44657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16868" y="3021990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B765AD-7394-46C8-9156-B68C3864BBBD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7588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0A96DE7-C586-4E93-B038-CB85502FD8B5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7716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頭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91303" y="1832658"/>
            <a:ext cx="8561396" cy="12082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 cap="all" spc="3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7695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29D8-8E39-4750-B679-DAAF5E1C42C2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76913" y="166024"/>
            <a:ext cx="8229600" cy="646625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21972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10CD-029E-4441-B10C-41EE9D41E356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776913" y="166024"/>
            <a:ext cx="8229600" cy="646625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1266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4094-56B1-4BC6-ADF1-0D2121BC0A06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776913" y="166024"/>
            <a:ext cx="8229600" cy="646625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4887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2DA9-B2A2-4E62-998E-F94D5491F23E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614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52D6-E3F0-4A6F-A1DE-9181965E85DF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607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600450"/>
            <a:ext cx="8156576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664100"/>
            <a:ext cx="8156576" cy="28815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4025503"/>
            <a:ext cx="8156576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AB3-3CD9-457D-AAF4-00881C7E9778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599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軟正黑體"/>
              </a:defRPr>
            </a:lvl1pPr>
          </a:lstStyle>
          <a:p>
            <a:fld id="{B50ECD32-8030-4631-AA81-7271F5EC39C9}" type="datetime1">
              <a:rPr kumimoji="1" lang="zh-TW" altLang="en-US" smtClean="0"/>
              <a:pPr/>
              <a:t>2025/3/10</a:t>
            </a:fld>
            <a:endParaRPr kumimoji="1"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軟正黑體"/>
              </a:defRPr>
            </a:lvl1pPr>
          </a:lstStyle>
          <a:p>
            <a:endParaRPr kumimoji="1"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軟正黑體"/>
              </a:defRPr>
            </a:lvl1pPr>
          </a:lstStyle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18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3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軟正黑體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30B1B3"/>
          </a:solidFill>
          <a:latin typeface="+mn-lt"/>
          <a:ea typeface="微軟正黑體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微軟正黑體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微軟正黑體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微軟正黑體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微軟正黑體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02199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ctrTitle"/>
          </p:nvPr>
        </p:nvSpPr>
        <p:spPr>
          <a:xfrm>
            <a:off x="1432875" y="648363"/>
            <a:ext cx="7287712" cy="452487"/>
          </a:xfrm>
        </p:spPr>
        <p:txBody>
          <a:bodyPr anchor="t"/>
          <a:lstStyle/>
          <a:p>
            <a:pPr algn="l"/>
            <a:r>
              <a:rPr lang="en-US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學年度綜合型高中宣導</a:t>
            </a:r>
            <a:r>
              <a:rPr lang="en-US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4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2" name="矩形 1"/>
          <p:cNvSpPr>
            <a:spLocks noChangeArrowheads="1"/>
          </p:cNvSpPr>
          <p:nvPr/>
        </p:nvSpPr>
        <p:spPr bwMode="auto">
          <a:xfrm>
            <a:off x="3133782" y="3168456"/>
            <a:ext cx="558680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主辦單位</a:t>
            </a:r>
            <a:r>
              <a:rPr lang="zh-TW" altLang="en-US" sz="2400" b="1" dirty="0">
                <a:solidFill>
                  <a:srgbClr val="0070C0"/>
                </a:solidFill>
                <a:latin typeface="標楷體"/>
                <a:ea typeface="標楷體"/>
              </a:rPr>
              <a:t>：</a:t>
            </a:r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教育部國民及學前教育署</a:t>
            </a:r>
            <a:endParaRPr lang="en-US" altLang="zh-TW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委辦單位</a:t>
            </a:r>
            <a:r>
              <a:rPr lang="zh-TW" altLang="en-US" sz="2400" b="1" dirty="0">
                <a:solidFill>
                  <a:srgbClr val="0070C0"/>
                </a:solidFill>
                <a:latin typeface="標楷體"/>
                <a:ea typeface="標楷體"/>
              </a:rPr>
              <a:t>：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國立屏北高級中學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/>
                <a:ea typeface="標楷體"/>
              </a:rPr>
              <a:t>：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國立彰化高級商業職業學校</a:t>
            </a:r>
            <a:endParaRPr lang="en-US" altLang="zh-TW" sz="2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  講  人：國立溪湖</a:t>
            </a:r>
            <a:r>
              <a:rPr lang="zh-TW" altLang="en-US" sz="2400" b="1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    楊傳益主任  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2927644" y="1358868"/>
            <a:ext cx="0" cy="1988344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283360" y="2876567"/>
            <a:ext cx="4870827" cy="0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2927644" y="1567076"/>
            <a:ext cx="58864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000" b="1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綜合高中</a:t>
            </a:r>
            <a:endParaRPr lang="en-US" altLang="zh-TW" sz="40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理念精神與特色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8" t="31112" r="40481" b="33162"/>
          <a:stretch/>
        </p:blipFill>
        <p:spPr bwMode="auto">
          <a:xfrm>
            <a:off x="78860" y="1509619"/>
            <a:ext cx="2708031" cy="18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0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553200" y="4775149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10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學制理念精神篇</a:t>
            </a:r>
          </a:p>
        </p:txBody>
      </p:sp>
      <p:sp>
        <p:nvSpPr>
          <p:cNvPr id="5" name="文字版面配置區 1"/>
          <p:cNvSpPr txBox="1">
            <a:spLocks/>
          </p:cNvSpPr>
          <p:nvPr/>
        </p:nvSpPr>
        <p:spPr>
          <a:xfrm>
            <a:off x="768641" y="812649"/>
            <a:ext cx="3406094" cy="541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chemeClr val="accent1"/>
                </a:solidFill>
              </a:rPr>
              <a:t>綜合高中的學程分流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1892831" y="4179665"/>
            <a:ext cx="5129213" cy="8614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908707" y="4202620"/>
            <a:ext cx="5113337" cy="84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大部份為一般科目課程</a:t>
            </a:r>
            <a:endParaRPr lang="en-US" altLang="zh-TW" sz="2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2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協助瞭解自己的興趣、性向與學程特色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4268789" y="3024078"/>
            <a:ext cx="4808538" cy="9451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268790" y="3073443"/>
            <a:ext cx="4808537" cy="84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選擇學術學程或專門學程</a:t>
            </a:r>
            <a:endParaRPr lang="en-US" altLang="zh-TW" sz="2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2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為自己的升學或就業做最完整的準備</a:t>
            </a:r>
          </a:p>
        </p:txBody>
      </p:sp>
      <p:graphicFrame>
        <p:nvGraphicFramePr>
          <p:cNvPr id="10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949923"/>
              </p:ext>
            </p:extLst>
          </p:nvPr>
        </p:nvGraphicFramePr>
        <p:xfrm>
          <a:off x="-96697" y="1125672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弧形接點 10"/>
          <p:cNvCxnSpPr/>
          <p:nvPr/>
        </p:nvCxnSpPr>
        <p:spPr>
          <a:xfrm flipV="1">
            <a:off x="4601980" y="1783830"/>
            <a:ext cx="1401581" cy="45720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弧形接點 12"/>
          <p:cNvCxnSpPr/>
          <p:nvPr/>
        </p:nvCxnSpPr>
        <p:spPr>
          <a:xfrm flipV="1">
            <a:off x="4601980" y="2113614"/>
            <a:ext cx="1491522" cy="12741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弧形 20"/>
          <p:cNvSpPr/>
          <p:nvPr/>
        </p:nvSpPr>
        <p:spPr>
          <a:xfrm rot="19796479">
            <a:off x="1624171" y="2722947"/>
            <a:ext cx="2993027" cy="729179"/>
          </a:xfrm>
          <a:prstGeom prst="arc">
            <a:avLst>
              <a:gd name="adj1" fmla="val 11455570"/>
              <a:gd name="adj2" fmla="val 21381772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1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11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學制理念精神篇</a:t>
            </a:r>
          </a:p>
        </p:txBody>
      </p:sp>
      <p:sp>
        <p:nvSpPr>
          <p:cNvPr id="5" name="文字版面配置區 1">
            <a:extLst>
              <a:ext uri="{FF2B5EF4-FFF2-40B4-BE49-F238E27FC236}">
                <a16:creationId xmlns:a16="http://schemas.microsoft.com/office/drawing/2014/main" id="{A23BD6D5-147D-1BA0-2A0C-18801408B511}"/>
              </a:ext>
            </a:extLst>
          </p:cNvPr>
          <p:cNvSpPr txBox="1">
            <a:spLocks/>
          </p:cNvSpPr>
          <p:nvPr/>
        </p:nvSpPr>
        <p:spPr>
          <a:xfrm>
            <a:off x="405635" y="1097191"/>
            <a:ext cx="990027" cy="20310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>
                <a:solidFill>
                  <a:schemeClr val="accent1"/>
                </a:solidFill>
              </a:rPr>
              <a:t>綜合高中</a:t>
            </a:r>
            <a:r>
              <a:rPr lang="zh-TW" altLang="en-US" sz="2800" b="1" dirty="0">
                <a:solidFill>
                  <a:schemeClr val="accent1"/>
                </a:solidFill>
              </a:rPr>
              <a:t>學程分化</a:t>
            </a:r>
            <a:endParaRPr lang="zh-TW" altLang="en-US" sz="2400" b="1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89AB35E-D40B-A46F-F551-2B3D48214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77546"/>
              </p:ext>
            </p:extLst>
          </p:nvPr>
        </p:nvGraphicFramePr>
        <p:xfrm>
          <a:off x="1564764" y="897809"/>
          <a:ext cx="6778941" cy="4143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919">
                  <a:extLst>
                    <a:ext uri="{9D8B030D-6E8A-4147-A177-3AD203B41FA5}">
                      <a16:colId xmlns:a16="http://schemas.microsoft.com/office/drawing/2014/main" val="3324247573"/>
                    </a:ext>
                  </a:extLst>
                </a:gridCol>
                <a:gridCol w="800440">
                  <a:extLst>
                    <a:ext uri="{9D8B030D-6E8A-4147-A177-3AD203B41FA5}">
                      <a16:colId xmlns:a16="http://schemas.microsoft.com/office/drawing/2014/main" val="986095992"/>
                    </a:ext>
                  </a:extLst>
                </a:gridCol>
                <a:gridCol w="957743">
                  <a:extLst>
                    <a:ext uri="{9D8B030D-6E8A-4147-A177-3AD203B41FA5}">
                      <a16:colId xmlns:a16="http://schemas.microsoft.com/office/drawing/2014/main" val="1928711693"/>
                    </a:ext>
                  </a:extLst>
                </a:gridCol>
                <a:gridCol w="505063">
                  <a:extLst>
                    <a:ext uri="{9D8B030D-6E8A-4147-A177-3AD203B41FA5}">
                      <a16:colId xmlns:a16="http://schemas.microsoft.com/office/drawing/2014/main" val="908058023"/>
                    </a:ext>
                  </a:extLst>
                </a:gridCol>
                <a:gridCol w="1767720">
                  <a:extLst>
                    <a:ext uri="{9D8B030D-6E8A-4147-A177-3AD203B41FA5}">
                      <a16:colId xmlns:a16="http://schemas.microsoft.com/office/drawing/2014/main" val="2097622819"/>
                    </a:ext>
                  </a:extLst>
                </a:gridCol>
                <a:gridCol w="1452056">
                  <a:extLst>
                    <a:ext uri="{9D8B030D-6E8A-4147-A177-3AD203B41FA5}">
                      <a16:colId xmlns:a16="http://schemas.microsoft.com/office/drawing/2014/main" val="145591455"/>
                    </a:ext>
                  </a:extLst>
                </a:gridCol>
              </a:tblGrid>
              <a:tr h="405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1400" b="1" kern="100" spc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大學學群</a:t>
                      </a:r>
                      <a:endParaRPr lang="zh-TW" sz="1200" b="1" kern="100" spc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1400" b="1" kern="100" spc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普高、</a:t>
                      </a:r>
                      <a:r>
                        <a:rPr lang="zh-TW" sz="1400" b="1" kern="100" spc="0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綜高學術學程</a:t>
                      </a:r>
                      <a:endParaRPr lang="zh-TW" sz="1200" b="1" kern="100" spc="0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zh-TW" sz="2000" b="1" kern="100" spc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國中畢業生</a:t>
                      </a:r>
                      <a:endParaRPr lang="zh-TW" sz="1200" b="1" kern="100" spc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1400" b="1" kern="100" spc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技高、</a:t>
                      </a:r>
                      <a:r>
                        <a:rPr lang="zh-TW" sz="1400" b="1" kern="100" spc="0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綜高專門學程</a:t>
                      </a:r>
                      <a:endParaRPr lang="zh-TW" sz="1200" b="1" kern="100" spc="0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1400" b="1" kern="100" spc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科大群類</a:t>
                      </a:r>
                      <a:endParaRPr lang="zh-TW" sz="1200" b="1" kern="100" spc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330320"/>
                  </a:ext>
                </a:extLst>
              </a:tr>
              <a:tr h="168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資訊學群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文史法政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社會組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機械群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機械群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3086677954"/>
                  </a:ext>
                </a:extLst>
              </a:tr>
              <a:tr h="168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工程學群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商管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動力機械群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動力機械群</a:t>
                      </a:r>
                      <a:endParaRPr lang="zh-TW" sz="9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2019521595"/>
                  </a:ext>
                </a:extLst>
              </a:tr>
              <a:tr h="221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數理化學群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理工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自然組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</a:t>
                      </a: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資電類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4011594069"/>
                  </a:ext>
                </a:extLst>
              </a:tr>
              <a:tr h="1869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醫藥衛生學群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醫農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</a:t>
                      </a: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電機類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623471373"/>
                  </a:ext>
                </a:extLst>
              </a:tr>
              <a:tr h="346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zh-TW" sz="9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化工群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56" marR="50356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化工群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4130980024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生命科學學群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2986730486"/>
                  </a:ext>
                </a:extLst>
              </a:tr>
              <a:tr h="17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生物資源學群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土木與建築群</a:t>
                      </a:r>
                      <a:endParaRPr lang="zh-TW" sz="9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土木與建築群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95071413"/>
                  </a:ext>
                </a:extLst>
              </a:tr>
              <a:tr h="17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地球與環境學群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1121207245"/>
                  </a:ext>
                </a:extLst>
              </a:tr>
              <a:tr h="17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建築與設計學群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endParaRPr lang="zh-TW" sz="9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英語類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2631659752"/>
                  </a:ext>
                </a:extLst>
              </a:tr>
              <a:tr h="17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藝術學群</a:t>
                      </a:r>
                      <a:endParaRPr lang="zh-TW" sz="900" b="1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日語類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3967206263"/>
                  </a:ext>
                </a:extLst>
              </a:tr>
              <a:tr h="17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社會與心理學群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農業群</a:t>
                      </a:r>
                      <a:endParaRPr lang="zh-TW" sz="9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農業群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2644440140"/>
                  </a:ext>
                </a:extLst>
              </a:tr>
              <a:tr h="17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大眾傳播學群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食品群</a:t>
                      </a:r>
                      <a:endParaRPr lang="zh-TW" sz="9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食品群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3620802118"/>
                  </a:ext>
                </a:extLst>
              </a:tr>
              <a:tr h="17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外語學群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endParaRPr lang="zh-TW" sz="9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幼保類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2080300648"/>
                  </a:ext>
                </a:extLst>
              </a:tr>
              <a:tr h="349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文史哲學群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生活應用類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1108893089"/>
                  </a:ext>
                </a:extLst>
              </a:tr>
              <a:tr h="17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教育學群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endParaRPr lang="zh-TW" sz="9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3247653776"/>
                  </a:ext>
                </a:extLst>
              </a:tr>
              <a:tr h="17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法政學群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水產群</a:t>
                      </a:r>
                      <a:endParaRPr lang="zh-TW" sz="9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水產群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148905206"/>
                  </a:ext>
                </a:extLst>
              </a:tr>
              <a:tr h="17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管理學群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海事群</a:t>
                      </a:r>
                      <a:endParaRPr lang="zh-TW" sz="9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海事群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400082319"/>
                  </a:ext>
                </a:extLst>
              </a:tr>
              <a:tr h="17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財經學群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設計群</a:t>
                      </a:r>
                      <a:endParaRPr lang="zh-TW" sz="9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設計群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318480"/>
                  </a:ext>
                </a:extLst>
              </a:tr>
              <a:tr h="17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遊憩與運動學群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藝術群</a:t>
                      </a:r>
                      <a:endParaRPr lang="zh-TW" sz="9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藝術群</a:t>
                      </a: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影視類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2367320160"/>
                  </a:ext>
                </a:extLst>
              </a:tr>
              <a:tr h="17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工程與管理類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3741495878"/>
                  </a:ext>
                </a:extLst>
              </a:tr>
              <a:tr h="17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衛生與護理類</a:t>
                      </a:r>
                      <a:endParaRPr lang="zh-TW" sz="9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/>
                </a:tc>
                <a:extLst>
                  <a:ext uri="{0D108BD9-81ED-4DB2-BD59-A6C34878D82A}">
                    <a16:rowId xmlns:a16="http://schemas.microsoft.com/office/drawing/2014/main" val="1358424665"/>
                  </a:ext>
                </a:extLst>
              </a:tr>
            </a:tbl>
          </a:graphicData>
        </a:graphic>
      </p:graphicFrame>
      <p:sp>
        <p:nvSpPr>
          <p:cNvPr id="7" name="箭號: 左-右雙向 3">
            <a:extLst>
              <a:ext uri="{FF2B5EF4-FFF2-40B4-BE49-F238E27FC236}">
                <a16:creationId xmlns:a16="http://schemas.microsoft.com/office/drawing/2014/main" id="{B9FB1BFE-E709-A9F9-8EF2-3E00B2C64B5F}"/>
              </a:ext>
            </a:extLst>
          </p:cNvPr>
          <p:cNvSpPr/>
          <p:nvPr/>
        </p:nvSpPr>
        <p:spPr>
          <a:xfrm>
            <a:off x="3859184" y="4175462"/>
            <a:ext cx="2071900" cy="968038"/>
          </a:xfrm>
          <a:prstGeom prst="leftRightArrow">
            <a:avLst>
              <a:gd name="adj1" fmla="val 68036"/>
              <a:gd name="adj2" fmla="val 384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選擇綜合高中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延緩分化選擇</a:t>
            </a:r>
          </a:p>
        </p:txBody>
      </p:sp>
    </p:spTree>
    <p:extLst>
      <p:ext uri="{BB962C8B-B14F-4D97-AF65-F5344CB8AC3E}">
        <p14:creationId xmlns:p14="http://schemas.microsoft.com/office/powerpoint/2010/main" val="174079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553200" y="4775149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12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學制理念精神篇</a:t>
            </a:r>
          </a:p>
        </p:txBody>
      </p:sp>
      <p:sp>
        <p:nvSpPr>
          <p:cNvPr id="5" name="文字版面配置區 1"/>
          <p:cNvSpPr txBox="1">
            <a:spLocks/>
          </p:cNvSpPr>
          <p:nvPr/>
        </p:nvSpPr>
        <p:spPr>
          <a:xfrm>
            <a:off x="768641" y="812649"/>
            <a:ext cx="4500402" cy="541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chemeClr val="accent1"/>
                </a:solidFill>
              </a:rPr>
              <a:t>綜合高中的學程選讀</a:t>
            </a:r>
            <a:r>
              <a:rPr lang="en-US" altLang="zh-TW" sz="2800" b="1" dirty="0">
                <a:solidFill>
                  <a:schemeClr val="accent1"/>
                </a:solidFill>
              </a:rPr>
              <a:t>/</a:t>
            </a:r>
            <a:r>
              <a:rPr lang="zh-TW" altLang="en-US" sz="2800" b="1" dirty="0">
                <a:solidFill>
                  <a:schemeClr val="accent1"/>
                </a:solidFill>
              </a:rPr>
              <a:t>互轉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908707" y="4202620"/>
            <a:ext cx="5113337" cy="84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大部份為一般科目課程</a:t>
            </a:r>
            <a:endParaRPr lang="en-US" altLang="zh-TW" sz="2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2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協助瞭解自己的興趣、性向與學程特色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01337" y="1903551"/>
            <a:ext cx="107614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高一上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396252" y="1903551"/>
            <a:ext cx="90992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高一下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2232730" y="2911159"/>
            <a:ext cx="2169215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1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學程選讀</a:t>
            </a:r>
            <a:endParaRPr lang="en-US" altLang="zh-TW" sz="15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跨選學習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3840012" y="1903549"/>
            <a:ext cx="87739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高二上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3760137" y="2290466"/>
            <a:ext cx="954159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學術社會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學術自然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商業服務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應用英語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觀光餐飲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589897" y="2895771"/>
            <a:ext cx="111754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1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學程改選</a:t>
            </a:r>
            <a:endParaRPr lang="en-US" altLang="zh-TW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跨選學習</a:t>
            </a:r>
            <a:endParaRPr lang="en-US" altLang="zh-TW" sz="15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707439" y="1903549"/>
            <a:ext cx="91379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高二下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5632709" y="2290466"/>
            <a:ext cx="954159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學術社會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學術自然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商業服務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應用英語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觀光餐飲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546587" y="2903464"/>
            <a:ext cx="110239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學程改選</a:t>
            </a:r>
            <a:endParaRPr lang="en-US" altLang="zh-TW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跨選學習</a:t>
            </a:r>
            <a:endParaRPr lang="en-US" altLang="zh-TW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624321" y="1905740"/>
            <a:ext cx="69972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高三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8519282" y="2685274"/>
            <a:ext cx="384721" cy="1312017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TW" altLang="en-US" sz="1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升學進路輔導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369B3CF-3EBD-EF04-92A2-62B5300860BD}"/>
              </a:ext>
            </a:extLst>
          </p:cNvPr>
          <p:cNvSpPr txBox="1"/>
          <p:nvPr/>
        </p:nvSpPr>
        <p:spPr>
          <a:xfrm>
            <a:off x="502021" y="2807583"/>
            <a:ext cx="117013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「生涯規劃」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01B0C622-97B4-E4AF-2C0D-246B4C57C819}"/>
              </a:ext>
            </a:extLst>
          </p:cNvPr>
          <p:cNvSpPr txBox="1"/>
          <p:nvPr/>
        </p:nvSpPr>
        <p:spPr>
          <a:xfrm>
            <a:off x="494861" y="3322968"/>
            <a:ext cx="158369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「職業試探課程」</a:t>
            </a:r>
            <a:r>
              <a:rPr lang="en-US" altLang="zh-TW" sz="1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15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校訂選修</a:t>
            </a: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003ABCB0-1471-6D8D-6BB7-F329DAEA80FC}"/>
              </a:ext>
            </a:extLst>
          </p:cNvPr>
          <p:cNvGrpSpPr/>
          <p:nvPr/>
        </p:nvGrpSpPr>
        <p:grpSpPr>
          <a:xfrm>
            <a:off x="3108127" y="2562966"/>
            <a:ext cx="563773" cy="1248557"/>
            <a:chOff x="3108127" y="1854138"/>
            <a:chExt cx="563773" cy="1248557"/>
          </a:xfrm>
        </p:grpSpPr>
        <p:sp>
          <p:nvSpPr>
            <p:cNvPr id="30" name="箭號: 向右 5">
              <a:extLst>
                <a:ext uri="{FF2B5EF4-FFF2-40B4-BE49-F238E27FC236}">
                  <a16:creationId xmlns:a16="http://schemas.microsoft.com/office/drawing/2014/main" id="{B3D0A2E1-AC1F-2B38-0100-A29592958F99}"/>
                </a:ext>
              </a:extLst>
            </p:cNvPr>
            <p:cNvSpPr/>
            <p:nvPr/>
          </p:nvSpPr>
          <p:spPr>
            <a:xfrm>
              <a:off x="3196383" y="1854138"/>
              <a:ext cx="475517" cy="244617"/>
            </a:xfrm>
            <a:prstGeom prst="rightArrow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箭號: 向右 6">
              <a:extLst>
                <a:ext uri="{FF2B5EF4-FFF2-40B4-BE49-F238E27FC236}">
                  <a16:creationId xmlns:a16="http://schemas.microsoft.com/office/drawing/2014/main" id="{C62C55AC-FC77-AA11-FB2E-C533AD1B4D59}"/>
                </a:ext>
              </a:extLst>
            </p:cNvPr>
            <p:cNvSpPr/>
            <p:nvPr/>
          </p:nvSpPr>
          <p:spPr>
            <a:xfrm>
              <a:off x="3192086" y="2858078"/>
              <a:ext cx="475517" cy="244617"/>
            </a:xfrm>
            <a:prstGeom prst="rightArrow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左大括弧 31">
              <a:extLst>
                <a:ext uri="{FF2B5EF4-FFF2-40B4-BE49-F238E27FC236}">
                  <a16:creationId xmlns:a16="http://schemas.microsoft.com/office/drawing/2014/main" id="{650C4C95-F016-AD82-9097-75C0208B9B7E}"/>
                </a:ext>
              </a:extLst>
            </p:cNvPr>
            <p:cNvSpPr/>
            <p:nvPr/>
          </p:nvSpPr>
          <p:spPr>
            <a:xfrm>
              <a:off x="3108127" y="1934808"/>
              <a:ext cx="190658" cy="105277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BA60D03A-CB99-F06F-3EAF-BDB9E9283838}"/>
              </a:ext>
            </a:extLst>
          </p:cNvPr>
          <p:cNvSpPr txBox="1"/>
          <p:nvPr/>
        </p:nvSpPr>
        <p:spPr>
          <a:xfrm>
            <a:off x="7452320" y="2299831"/>
            <a:ext cx="954159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學術社會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學術自然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商業服務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應用英語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觀光餐飲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B57FD29-0738-8676-9869-BD60264B97D7}"/>
              </a:ext>
            </a:extLst>
          </p:cNvPr>
          <p:cNvSpPr txBox="1"/>
          <p:nvPr/>
        </p:nvSpPr>
        <p:spPr>
          <a:xfrm>
            <a:off x="341530" y="1447089"/>
            <a:ext cx="8280920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15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統整、試探       </a:t>
            </a:r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</a:t>
            </a:r>
            <a:r>
              <a:rPr lang="zh-TW" altLang="en-US" sz="15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試探、分化               </a:t>
            </a:r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zh-TW" altLang="en-US" sz="15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分化、專精  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440A139F-FF24-02D4-9853-54ECD1923934}"/>
              </a:ext>
            </a:extLst>
          </p:cNvPr>
          <p:cNvSpPr txBox="1"/>
          <p:nvPr/>
        </p:nvSpPr>
        <p:spPr>
          <a:xfrm>
            <a:off x="2960610" y="4622244"/>
            <a:ext cx="3669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跨班、跨學程、跨年級     多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en-US" altLang="zh-TW" sz="1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1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55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13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學制理念精神篇</a:t>
            </a:r>
          </a:p>
        </p:txBody>
      </p:sp>
      <p:sp>
        <p:nvSpPr>
          <p:cNvPr id="5" name="文字版面配置區 1"/>
          <p:cNvSpPr txBox="1">
            <a:spLocks/>
          </p:cNvSpPr>
          <p:nvPr/>
        </p:nvSpPr>
        <p:spPr>
          <a:xfrm>
            <a:off x="768641" y="812649"/>
            <a:ext cx="4500402" cy="541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chemeClr val="accent1"/>
                </a:solidFill>
              </a:rPr>
              <a:t>綜合高中的學程選讀</a:t>
            </a:r>
            <a:r>
              <a:rPr lang="en-US" altLang="zh-TW" sz="2800" b="1" dirty="0">
                <a:solidFill>
                  <a:schemeClr val="accent1"/>
                </a:solidFill>
              </a:rPr>
              <a:t>/</a:t>
            </a:r>
            <a:r>
              <a:rPr lang="zh-TW" altLang="en-US" sz="2800" b="1" dirty="0">
                <a:solidFill>
                  <a:schemeClr val="accent1"/>
                </a:solidFill>
              </a:rPr>
              <a:t>互轉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69798505"/>
              </p:ext>
            </p:extLst>
          </p:nvPr>
        </p:nvGraphicFramePr>
        <p:xfrm>
          <a:off x="768641" y="1416289"/>
          <a:ext cx="8141603" cy="335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69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14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學制理念精神篇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t="42825" r="13172" b="5480"/>
          <a:stretch/>
        </p:blipFill>
        <p:spPr bwMode="auto">
          <a:xfrm>
            <a:off x="629671" y="1416289"/>
            <a:ext cx="8297171" cy="33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版面配置區 1">
            <a:extLst>
              <a:ext uri="{FF2B5EF4-FFF2-40B4-BE49-F238E27FC236}">
                <a16:creationId xmlns:a16="http://schemas.microsoft.com/office/drawing/2014/main" id="{A23BD6D5-147D-1BA0-2A0C-18801408B511}"/>
              </a:ext>
            </a:extLst>
          </p:cNvPr>
          <p:cNvSpPr txBox="1">
            <a:spLocks/>
          </p:cNvSpPr>
          <p:nvPr/>
        </p:nvSpPr>
        <p:spPr>
          <a:xfrm>
            <a:off x="687518" y="878383"/>
            <a:ext cx="6537741" cy="46227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1"/>
                </a:solidFill>
              </a:rPr>
              <a:t>各學制</a:t>
            </a:r>
            <a:r>
              <a:rPr lang="zh-TW" altLang="en-US" sz="2800" b="1" dirty="0">
                <a:solidFill>
                  <a:schemeClr val="accent1"/>
                </a:solidFill>
              </a:rPr>
              <a:t>班</a:t>
            </a:r>
            <a:r>
              <a:rPr lang="en-US" altLang="zh-TW" sz="2800" b="1" dirty="0">
                <a:solidFill>
                  <a:schemeClr val="accent1"/>
                </a:solidFill>
              </a:rPr>
              <a:t>/</a:t>
            </a:r>
            <a:r>
              <a:rPr lang="zh-TW" altLang="en-US" sz="2800" b="1" dirty="0">
                <a:solidFill>
                  <a:schemeClr val="accent1"/>
                </a:solidFill>
              </a:rPr>
              <a:t>群科</a:t>
            </a:r>
            <a:r>
              <a:rPr lang="en-US" altLang="zh-TW" sz="2800" b="1" dirty="0">
                <a:solidFill>
                  <a:schemeClr val="accent1"/>
                </a:solidFill>
              </a:rPr>
              <a:t>/</a:t>
            </a:r>
            <a:r>
              <a:rPr lang="zh-TW" altLang="en-US" sz="2800" b="1" dirty="0">
                <a:solidFill>
                  <a:schemeClr val="accent1"/>
                </a:solidFill>
              </a:rPr>
              <a:t>學程設計與輔導機制比較</a:t>
            </a:r>
            <a:endParaRPr lang="zh-TW" altLang="en-US" sz="2400" b="1" dirty="0"/>
          </a:p>
        </p:txBody>
      </p:sp>
      <p:sp>
        <p:nvSpPr>
          <p:cNvPr id="2" name="矩形 1"/>
          <p:cNvSpPr/>
          <p:nvPr/>
        </p:nvSpPr>
        <p:spPr>
          <a:xfrm>
            <a:off x="2200060" y="2736325"/>
            <a:ext cx="6668932" cy="983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79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15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學制理念精神篇</a:t>
            </a:r>
          </a:p>
        </p:txBody>
      </p:sp>
      <p:sp>
        <p:nvSpPr>
          <p:cNvPr id="5" name="文字版面配置區 1">
            <a:extLst>
              <a:ext uri="{FF2B5EF4-FFF2-40B4-BE49-F238E27FC236}">
                <a16:creationId xmlns:a16="http://schemas.microsoft.com/office/drawing/2014/main" id="{A23BD6D5-147D-1BA0-2A0C-18801408B511}"/>
              </a:ext>
            </a:extLst>
          </p:cNvPr>
          <p:cNvSpPr txBox="1">
            <a:spLocks/>
          </p:cNvSpPr>
          <p:nvPr/>
        </p:nvSpPr>
        <p:spPr>
          <a:xfrm>
            <a:off x="687518" y="878383"/>
            <a:ext cx="6537741" cy="46227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1"/>
                </a:solidFill>
              </a:rPr>
              <a:t>各學制</a:t>
            </a:r>
            <a:r>
              <a:rPr lang="zh-TW" altLang="en-US" sz="2800" b="1" dirty="0">
                <a:solidFill>
                  <a:schemeClr val="accent1"/>
                </a:solidFill>
              </a:rPr>
              <a:t>班</a:t>
            </a:r>
            <a:r>
              <a:rPr lang="en-US" altLang="zh-TW" sz="2800" b="1" dirty="0">
                <a:solidFill>
                  <a:schemeClr val="accent1"/>
                </a:solidFill>
              </a:rPr>
              <a:t>/</a:t>
            </a:r>
            <a:r>
              <a:rPr lang="zh-TW" altLang="en-US" sz="2800" b="1" dirty="0">
                <a:solidFill>
                  <a:schemeClr val="accent1"/>
                </a:solidFill>
              </a:rPr>
              <a:t>群科</a:t>
            </a:r>
            <a:r>
              <a:rPr lang="en-US" altLang="zh-TW" sz="2800" b="1" dirty="0">
                <a:solidFill>
                  <a:schemeClr val="accent1"/>
                </a:solidFill>
              </a:rPr>
              <a:t>/</a:t>
            </a:r>
            <a:r>
              <a:rPr lang="zh-TW" altLang="en-US" sz="2800" b="1" dirty="0">
                <a:solidFill>
                  <a:schemeClr val="accent1"/>
                </a:solidFill>
              </a:rPr>
              <a:t>學程設計與輔導機制比較</a:t>
            </a:r>
            <a:endParaRPr lang="zh-TW" altLang="en-US" sz="2400" b="1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74388" y="1402538"/>
            <a:ext cx="8229600" cy="326753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/>
                <a:ea typeface="微軟正黑體"/>
              </a:rPr>
              <a:t>普高分班群</a:t>
            </a:r>
            <a:r>
              <a:rPr lang="zh-TW" altLang="en-US" sz="3600" b="1" dirty="0">
                <a:latin typeface="微軟正黑體"/>
                <a:ea typeface="微軟正黑體"/>
              </a:rPr>
              <a:t>為對應升學考科</a:t>
            </a:r>
            <a:r>
              <a:rPr lang="en-US" altLang="zh-TW" sz="3600" b="1" dirty="0">
                <a:latin typeface="微軟正黑體"/>
              </a:rPr>
              <a:t>(</a:t>
            </a:r>
            <a:r>
              <a:rPr lang="zh-TW" altLang="en-US" sz="3600" b="1" dirty="0">
                <a:latin typeface="微軟正黑體"/>
              </a:rPr>
              <a:t>與</a:t>
            </a:r>
            <a:r>
              <a:rPr lang="zh-TW" altLang="en-US" sz="3600" b="1" dirty="0">
                <a:solidFill>
                  <a:srgbClr val="FF0000"/>
                </a:solidFill>
                <a:latin typeface="微軟正黑體"/>
              </a:rPr>
              <a:t>技高分科</a:t>
            </a:r>
            <a:r>
              <a:rPr lang="zh-TW" altLang="en-US" sz="3600" b="1" dirty="0">
                <a:latin typeface="微軟正黑體"/>
              </a:rPr>
              <a:t>類似</a:t>
            </a:r>
            <a:r>
              <a:rPr lang="en-US" altLang="zh-TW" sz="3600" b="1" dirty="0">
                <a:latin typeface="微軟正黑體"/>
              </a:rPr>
              <a:t>)</a:t>
            </a:r>
            <a:r>
              <a:rPr lang="zh-TW" altLang="en-US" sz="3600" b="1" dirty="0">
                <a:latin typeface="+mn-ea"/>
              </a:rPr>
              <a:t>，</a:t>
            </a:r>
            <a:r>
              <a:rPr lang="zh-TW" altLang="en-US" sz="3600" b="1" dirty="0">
                <a:solidFill>
                  <a:srgbClr val="FF0000"/>
                </a:solidFill>
                <a:latin typeface="微軟正黑體"/>
                <a:ea typeface="微軟正黑體"/>
              </a:rPr>
              <a:t>但修習課程相近</a:t>
            </a:r>
            <a:r>
              <a:rPr lang="zh-TW" altLang="en-US" sz="3600" b="1" dirty="0">
                <a:latin typeface="+mn-ea"/>
              </a:rPr>
              <a:t>。</a:t>
            </a:r>
            <a:endParaRPr lang="en-US" altLang="zh-TW" sz="3600" b="1" dirty="0">
              <a:latin typeface="+mn-ea"/>
            </a:endParaRPr>
          </a:p>
          <a:p>
            <a:r>
              <a:rPr lang="zh-TW" altLang="en-US" sz="3600" b="1" dirty="0">
                <a:solidFill>
                  <a:srgbClr val="C00000"/>
                </a:solidFill>
                <a:latin typeface="+mn-ea"/>
              </a:rPr>
              <a:t>綜高分學程</a:t>
            </a:r>
            <a:r>
              <a:rPr lang="zh-TW" altLang="en-US" sz="3600" b="1" dirty="0">
                <a:latin typeface="+mn-ea"/>
              </a:rPr>
              <a:t>係因修習</a:t>
            </a:r>
            <a:r>
              <a:rPr lang="zh-TW" altLang="en-US" sz="3600" b="1" dirty="0">
                <a:solidFill>
                  <a:srgbClr val="C00000"/>
                </a:solidFill>
                <a:latin typeface="+mn-ea"/>
              </a:rPr>
              <a:t>課程屬性差異</a:t>
            </a:r>
            <a:r>
              <a:rPr lang="zh-TW" altLang="en-US" sz="3600" b="1" dirty="0">
                <a:latin typeface="+mn-ea"/>
              </a:rPr>
              <a:t>，若學生修習某學程專精科目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3600" b="1" dirty="0">
                <a:latin typeface="+mn-ea"/>
              </a:rPr>
              <a:t>學分，則可</a:t>
            </a:r>
            <a:r>
              <a:rPr lang="zh-TW" altLang="en-US" sz="3600" b="1" dirty="0">
                <a:solidFill>
                  <a:srgbClr val="C00000"/>
                </a:solidFill>
                <a:latin typeface="+mn-ea"/>
              </a:rPr>
              <a:t>加註該學程</a:t>
            </a:r>
            <a:r>
              <a:rPr lang="zh-TW" altLang="en-US" sz="3600" b="1" dirty="0">
                <a:latin typeface="+mn-ea"/>
              </a:rPr>
              <a:t>專業。</a:t>
            </a:r>
            <a:r>
              <a:rPr lang="en-US" altLang="zh-TW" sz="3600" b="1" dirty="0">
                <a:latin typeface="+mn-ea"/>
              </a:rPr>
              <a:t>(</a:t>
            </a:r>
            <a:r>
              <a:rPr lang="zh-TW" altLang="en-US" sz="3600" b="1" dirty="0">
                <a:latin typeface="+mn-ea"/>
              </a:rPr>
              <a:t>修習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3600" b="1" dirty="0">
                <a:latin typeface="+mn-ea"/>
              </a:rPr>
              <a:t>學分以上則符合升學報考資格</a:t>
            </a:r>
            <a:r>
              <a:rPr lang="en-US" altLang="zh-TW" sz="3600" b="1" dirty="0">
                <a:latin typeface="+mn-ea"/>
              </a:rPr>
              <a:t>)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4079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16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學制理念精神篇</a:t>
            </a:r>
          </a:p>
        </p:txBody>
      </p:sp>
      <p:sp>
        <p:nvSpPr>
          <p:cNvPr id="5" name="文字版面配置區 1">
            <a:extLst>
              <a:ext uri="{FF2B5EF4-FFF2-40B4-BE49-F238E27FC236}">
                <a16:creationId xmlns:a16="http://schemas.microsoft.com/office/drawing/2014/main" id="{A23BD6D5-147D-1BA0-2A0C-18801408B511}"/>
              </a:ext>
            </a:extLst>
          </p:cNvPr>
          <p:cNvSpPr txBox="1">
            <a:spLocks/>
          </p:cNvSpPr>
          <p:nvPr/>
        </p:nvSpPr>
        <p:spPr>
          <a:xfrm>
            <a:off x="687518" y="878383"/>
            <a:ext cx="6537741" cy="46227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1"/>
                </a:solidFill>
              </a:rPr>
              <a:t>各學制</a:t>
            </a:r>
            <a:r>
              <a:rPr lang="zh-TW" altLang="en-US" sz="2800" b="1" dirty="0">
                <a:solidFill>
                  <a:schemeClr val="accent1"/>
                </a:solidFill>
              </a:rPr>
              <a:t>班</a:t>
            </a:r>
            <a:r>
              <a:rPr lang="en-US" altLang="zh-TW" sz="2800" b="1" dirty="0">
                <a:solidFill>
                  <a:schemeClr val="accent1"/>
                </a:solidFill>
              </a:rPr>
              <a:t>/</a:t>
            </a:r>
            <a:r>
              <a:rPr lang="zh-TW" altLang="en-US" sz="2800" b="1" dirty="0">
                <a:solidFill>
                  <a:schemeClr val="accent1"/>
                </a:solidFill>
              </a:rPr>
              <a:t>群科</a:t>
            </a:r>
            <a:r>
              <a:rPr lang="en-US" altLang="zh-TW" sz="2800" b="1" dirty="0">
                <a:solidFill>
                  <a:schemeClr val="accent1"/>
                </a:solidFill>
              </a:rPr>
              <a:t>/</a:t>
            </a:r>
            <a:r>
              <a:rPr lang="zh-TW" altLang="en-US" sz="2800" b="1" dirty="0">
                <a:solidFill>
                  <a:schemeClr val="accent1"/>
                </a:solidFill>
              </a:rPr>
              <a:t>學程設計與輔導機制比較</a:t>
            </a:r>
            <a:endParaRPr lang="zh-TW" altLang="en-US" sz="2400" b="1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340661"/>
            <a:ext cx="8229600" cy="349259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/>
                <a:ea typeface="微軟正黑體"/>
              </a:rPr>
              <a:t>普高分班群</a:t>
            </a:r>
            <a:r>
              <a:rPr lang="zh-TW" altLang="en-US" sz="3600" b="1" dirty="0">
                <a:latin typeface="微軟正黑體"/>
                <a:ea typeface="微軟正黑體"/>
              </a:rPr>
              <a:t>於升學時</a:t>
            </a:r>
            <a:r>
              <a:rPr lang="zh-TW" altLang="en-US" sz="3600" b="1" dirty="0">
                <a:latin typeface="+mn-ea"/>
              </a:rPr>
              <a:t>，並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</a:rPr>
              <a:t>無考生身分別之差異</a:t>
            </a:r>
            <a:r>
              <a:rPr lang="zh-TW" altLang="en-US" sz="3600" b="1" dirty="0">
                <a:latin typeface="+mn-ea"/>
              </a:rPr>
              <a:t>，考生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</a:rPr>
              <a:t>自由選考</a:t>
            </a:r>
            <a:r>
              <a:rPr lang="zh-TW" altLang="en-US" sz="3600" b="1" dirty="0">
                <a:latin typeface="微軟正黑體"/>
                <a:ea typeface="微軟正黑體"/>
              </a:rPr>
              <a:t>。</a:t>
            </a:r>
            <a:endParaRPr lang="en-US" altLang="zh-TW" sz="3600" b="1" dirty="0">
              <a:latin typeface="微軟正黑體"/>
              <a:ea typeface="微軟正黑體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+mn-ea"/>
              </a:rPr>
              <a:t>技高</a:t>
            </a:r>
            <a:r>
              <a:rPr lang="zh-TW" altLang="en-US" sz="3600" b="1" dirty="0">
                <a:latin typeface="+mn-ea"/>
              </a:rPr>
              <a:t>於升學時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</a:rPr>
              <a:t>考生</a:t>
            </a:r>
            <a:r>
              <a:rPr lang="zh-TW" altLang="en-US" sz="3600" b="1" dirty="0">
                <a:latin typeface="+mn-ea"/>
              </a:rPr>
              <a:t>原則上須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</a:rPr>
              <a:t>對應其群科</a:t>
            </a:r>
            <a:r>
              <a:rPr lang="zh-TW" altLang="en-US" sz="3600" dirty="0">
                <a:latin typeface="微軟正黑體"/>
              </a:rPr>
              <a:t>。</a:t>
            </a:r>
            <a:endParaRPr lang="en-US" altLang="zh-TW" sz="3600" b="1" dirty="0">
              <a:latin typeface="+mn-ea"/>
            </a:endParaRPr>
          </a:p>
          <a:p>
            <a:r>
              <a:rPr lang="zh-TW" altLang="en-US" sz="3600" b="1" dirty="0">
                <a:solidFill>
                  <a:srgbClr val="C00000"/>
                </a:solidFill>
                <a:latin typeface="+mn-ea"/>
              </a:rPr>
              <a:t>綜高分學程</a:t>
            </a:r>
            <a:r>
              <a:rPr lang="zh-TW" altLang="en-US" sz="3600" b="1" dirty="0">
                <a:latin typeface="+mn-ea"/>
              </a:rPr>
              <a:t>於升學時，</a:t>
            </a:r>
            <a:r>
              <a:rPr lang="zh-TW" altLang="en-US" sz="3600" b="1" dirty="0">
                <a:solidFill>
                  <a:srgbClr val="C00000"/>
                </a:solidFill>
                <a:latin typeface="+mn-ea"/>
              </a:rPr>
              <a:t>部分管道</a:t>
            </a:r>
            <a:r>
              <a:rPr lang="en-US" altLang="zh-TW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C00000"/>
                </a:solidFill>
                <a:latin typeface="+mn-ea"/>
              </a:rPr>
              <a:t>大學或科大</a:t>
            </a:r>
            <a:r>
              <a:rPr lang="en-US" altLang="zh-TW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solidFill>
                  <a:srgbClr val="C00000"/>
                </a:solidFill>
                <a:latin typeface="+mn-ea"/>
              </a:rPr>
              <a:t>有限縮學術或專門</a:t>
            </a:r>
            <a:r>
              <a:rPr lang="zh-TW" altLang="en-US" sz="3600" b="1" dirty="0">
                <a:latin typeface="+mn-ea"/>
              </a:rPr>
              <a:t>，</a:t>
            </a:r>
            <a:r>
              <a:rPr lang="zh-TW" altLang="en-US" sz="3600" dirty="0">
                <a:latin typeface="+mn-ea"/>
              </a:rPr>
              <a:t>但可</a:t>
            </a:r>
            <a:r>
              <a:rPr lang="zh-TW" altLang="en-US" sz="3600" b="1" dirty="0">
                <a:latin typeface="+mn-ea"/>
              </a:rPr>
              <a:t>規劃讓學生修習某專門學程專精科目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3600" b="1" dirty="0">
                <a:latin typeface="+mn-ea"/>
              </a:rPr>
              <a:t>學分，或修習相關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latin typeface="+mn-ea"/>
              </a:rPr>
              <a:t>專業實習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+mn-ea"/>
              </a:rPr>
              <a:t>考科課程之選修機制</a:t>
            </a:r>
            <a:r>
              <a:rPr lang="zh-TW" altLang="en-US" sz="3600" b="1" dirty="0">
                <a:latin typeface="微軟正黑體"/>
                <a:ea typeface="微軟正黑體"/>
              </a:rPr>
              <a:t>。</a:t>
            </a:r>
            <a:endParaRPr lang="en-US" altLang="zh-TW" sz="3600" b="1" dirty="0">
              <a:latin typeface="+mn-ea"/>
            </a:endParaRPr>
          </a:p>
          <a:p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3192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30CFB-5247-4BF2-9AB4-3ADF4FE8C5D6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8" t="31112" r="40481" b="33162"/>
          <a:stretch/>
        </p:blipFill>
        <p:spPr bwMode="auto">
          <a:xfrm>
            <a:off x="6265985" y="119205"/>
            <a:ext cx="2708031" cy="18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Diagram group"/>
          <p:cNvGrpSpPr/>
          <p:nvPr/>
        </p:nvGrpSpPr>
        <p:grpSpPr>
          <a:xfrm>
            <a:off x="1691640" y="1818990"/>
            <a:ext cx="5760720" cy="752760"/>
            <a:chOff x="411480" y="1583661"/>
            <a:chExt cx="5760720" cy="1003680"/>
          </a:xfrm>
          <a:scene3d>
            <a:camera prst="isometricOffAxis2Left" zoom="95000"/>
            <a:lightRig rig="flat" dir="t"/>
          </a:scene3d>
        </p:grpSpPr>
        <p:grpSp>
          <p:nvGrpSpPr>
            <p:cNvPr id="7" name="群組 6"/>
            <p:cNvGrpSpPr/>
            <p:nvPr/>
          </p:nvGrpSpPr>
          <p:grpSpPr>
            <a:xfrm>
              <a:off x="411480" y="1583661"/>
              <a:ext cx="5760720" cy="1003680"/>
              <a:chOff x="411480" y="1583661"/>
              <a:chExt cx="5760720" cy="1003680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411480" y="1583661"/>
                <a:ext cx="5760720" cy="1003680"/>
              </a:xfrm>
              <a:prstGeom prst="roundRect">
                <a:avLst/>
              </a:prstGeom>
              <a:solidFill>
                <a:schemeClr val="accent6"/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0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圓角矩形 4"/>
              <p:cNvSpPr txBox="1"/>
              <p:nvPr/>
            </p:nvSpPr>
            <p:spPr>
              <a:xfrm>
                <a:off x="460476" y="1632657"/>
                <a:ext cx="5662728" cy="9056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7742" tIns="0" rIns="217742" bIns="0" numCol="1" spcCol="1270" anchor="ctr" anchorCtr="0">
                <a:noAutofit/>
              </a:bodyPr>
              <a:lstStyle/>
              <a:p>
                <a:pPr lvl="0" algn="l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44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適性輔導特色篇</a:t>
                </a:r>
              </a:p>
            </p:txBody>
          </p:sp>
        </p:grpSp>
      </p:grpSp>
      <p:sp>
        <p:nvSpPr>
          <p:cNvPr id="10" name="副標題 2"/>
          <p:cNvSpPr txBox="1">
            <a:spLocks/>
          </p:cNvSpPr>
          <p:nvPr/>
        </p:nvSpPr>
        <p:spPr>
          <a:xfrm>
            <a:off x="1143000" y="3132055"/>
            <a:ext cx="6858000" cy="811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30B1B3"/>
                </a:solidFill>
                <a:latin typeface="+mn-lt"/>
                <a:ea typeface="微軟正黑體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綜合型高中課程與輔導特色</a:t>
            </a:r>
            <a:endParaRPr lang="en-US" altLang="zh-TW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29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18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適性輔導特色篇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200950"/>
              </p:ext>
            </p:extLst>
          </p:nvPr>
        </p:nvGraphicFramePr>
        <p:xfrm>
          <a:off x="962541" y="846607"/>
          <a:ext cx="8043972" cy="392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94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403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課程規劃學分</a:t>
                      </a:r>
                      <a:r>
                        <a:rPr lang="en-US" altLang="zh-TW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zh-TW" alt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差異性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500" b="1" dirty="0"/>
                        <a:t>普通型高中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500" b="1" dirty="0"/>
                        <a:t>技術型高中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5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綜合型高中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62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部定必修</a:t>
                      </a:r>
                      <a:endParaRPr lang="en-US" altLang="zh-TW" sz="18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學分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rgbClr val="FF0000"/>
                          </a:solidFill>
                        </a:rPr>
                        <a:t>一般科目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</a:rPr>
                        <a:t>120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</a:rPr>
                        <a:t>68-78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62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rgbClr val="FF0000"/>
                          </a:solidFill>
                        </a:rPr>
                        <a:t>專業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</a:rPr>
                        <a:t>實習科目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</a:rPr>
                        <a:t>45-60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6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FF0000"/>
                          </a:solidFill>
                        </a:rPr>
                        <a:t>小計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FF0000"/>
                          </a:solidFill>
                        </a:rPr>
                        <a:t>120</a:t>
                      </a:r>
                      <a:endParaRPr lang="zh-TW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FF0000"/>
                          </a:solidFill>
                        </a:rPr>
                        <a:t>113-138</a:t>
                      </a:r>
                      <a:endParaRPr lang="zh-TW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zh-TW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07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C00000"/>
                          </a:solidFill>
                        </a:rPr>
                        <a:t>校訂必修</a:t>
                      </a:r>
                      <a:endParaRPr lang="en-US" altLang="zh-TW" sz="18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及</a:t>
                      </a:r>
                      <a:endParaRPr lang="en-US" altLang="zh-TW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0070C0"/>
                          </a:solidFill>
                        </a:rPr>
                        <a:t>選修學分</a:t>
                      </a:r>
                      <a:endParaRPr lang="en-US" altLang="zh-TW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C00000"/>
                          </a:solidFill>
                        </a:rPr>
                        <a:t>一般科目</a:t>
                      </a:r>
                      <a:r>
                        <a:rPr lang="en-US" altLang="zh-TW" sz="1600" b="1" dirty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C00000"/>
                          </a:solidFill>
                        </a:rPr>
                        <a:t>專題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C00000"/>
                          </a:solidFill>
                        </a:rPr>
                        <a:t>4-8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C00000"/>
                          </a:solidFill>
                        </a:rPr>
                        <a:t>至少</a:t>
                      </a:r>
                      <a:r>
                        <a:rPr lang="en-US" altLang="zh-TW" sz="1600" b="1" dirty="0">
                          <a:solidFill>
                            <a:srgbClr val="C00000"/>
                          </a:solidFill>
                        </a:rPr>
                        <a:t>2-6</a:t>
                      </a:r>
                      <a:r>
                        <a:rPr lang="zh-TW" altLang="en-US" sz="1600" b="1" dirty="0">
                          <a:solidFill>
                            <a:srgbClr val="C00000"/>
                          </a:solidFill>
                        </a:rPr>
                        <a:t>專題實作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C00000"/>
                          </a:solidFill>
                        </a:rPr>
                        <a:t>4-12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5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rgbClr val="0070C0"/>
                          </a:solidFill>
                        </a:rPr>
                        <a:t>校訂</a:t>
                      </a:r>
                      <a:r>
                        <a:rPr lang="en-US" altLang="zh-TW" sz="1600" b="1" dirty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zh-TW" altLang="en-US" sz="1600" b="1" dirty="0">
                          <a:solidFill>
                            <a:srgbClr val="0070C0"/>
                          </a:solidFill>
                        </a:rPr>
                        <a:t>選修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70C0"/>
                          </a:solidFill>
                        </a:rPr>
                        <a:t>54-58</a:t>
                      </a:r>
                      <a:endParaRPr lang="zh-TW" alt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070C0"/>
                          </a:solidFill>
                        </a:rPr>
                        <a:t>一般科目</a:t>
                      </a: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0070C0"/>
                          </a:solidFill>
                        </a:rPr>
                        <a:t>深廣</a:t>
                      </a: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zh-TW" altLang="en-US" sz="1200" b="1" dirty="0">
                          <a:solidFill>
                            <a:srgbClr val="0070C0"/>
                          </a:solidFill>
                        </a:rPr>
                        <a:t>多元</a:t>
                      </a: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70C0"/>
                          </a:solidFill>
                        </a:rPr>
                        <a:t>36-77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0070C0"/>
                          </a:solidFill>
                        </a:rPr>
                        <a:t>一般</a:t>
                      </a: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zh-TW" altLang="en-US" sz="1200" b="1" dirty="0">
                          <a:solidFill>
                            <a:srgbClr val="0070C0"/>
                          </a:solidFill>
                        </a:rPr>
                        <a:t>專業</a:t>
                      </a: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zh-TW" altLang="en-US" sz="1200" b="1" dirty="0">
                          <a:solidFill>
                            <a:srgbClr val="0070C0"/>
                          </a:solidFill>
                        </a:rPr>
                        <a:t>實習科目</a:t>
                      </a: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zh-TW" altLang="en-US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70C0"/>
                          </a:solidFill>
                        </a:rPr>
                        <a:t>120-128</a:t>
                      </a:r>
                      <a:endParaRPr lang="zh-TW" alt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0070C0"/>
                          </a:solidFill>
                        </a:rPr>
                        <a:t>專精至少</a:t>
                      </a: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60</a:t>
                      </a:r>
                      <a:r>
                        <a:rPr lang="zh-TW" altLang="en-US" sz="1200" b="1" dirty="0">
                          <a:solidFill>
                            <a:srgbClr val="0070C0"/>
                          </a:solidFill>
                        </a:rPr>
                        <a:t>含專題實作</a:t>
                      </a: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2)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917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7030A0"/>
                          </a:solidFill>
                        </a:rPr>
                        <a:t>小計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7030A0"/>
                          </a:solidFill>
                        </a:rPr>
                        <a:t>62</a:t>
                      </a:r>
                      <a:endParaRPr lang="zh-TW" alt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7030A0"/>
                          </a:solidFill>
                        </a:rPr>
                        <a:t>42-79</a:t>
                      </a:r>
                      <a:endParaRPr lang="zh-TW" alt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7030A0"/>
                          </a:solidFill>
                        </a:rPr>
                        <a:t>132</a:t>
                      </a:r>
                      <a:endParaRPr lang="zh-TW" alt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1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/>
                        <a:t>應修習學分數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/>
                        <a:t>合計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182</a:t>
                      </a:r>
                      <a:endParaRPr lang="zh-TW" alt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180-192</a:t>
                      </a:r>
                      <a:endParaRPr lang="zh-TW" alt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182</a:t>
                      </a:r>
                      <a:endParaRPr lang="zh-TW" alt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32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rgbClr val="FF0000"/>
                          </a:solidFill>
                        </a:rPr>
                        <a:t>每週學分數</a:t>
                      </a:r>
                      <a:r>
                        <a:rPr lang="en-US" altLang="zh-TW" sz="1400" b="1" dirty="0"/>
                        <a:t>(</a:t>
                      </a:r>
                      <a:r>
                        <a:rPr lang="zh-TW" altLang="en-US" sz="1400" b="1" dirty="0"/>
                        <a:t>上課節數</a:t>
                      </a:r>
                      <a:r>
                        <a:rPr lang="en-US" altLang="zh-TW" sz="1400" b="1" dirty="0"/>
                        <a:t>)</a:t>
                      </a:r>
                      <a:endParaRPr lang="zh-TW" alt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</a:rPr>
                        <a:t>30-32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</a:rPr>
                        <a:t>30-32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</a:rPr>
                        <a:t>30-32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09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團體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活動</a:t>
                      </a: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時間</a:t>
                      </a:r>
                      <a:r>
                        <a:rPr lang="en-US" altLang="zh-TW" sz="1400" b="1" dirty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節數</a:t>
                      </a:r>
                      <a:r>
                        <a:rPr lang="en-US" altLang="zh-TW" sz="1400" b="1" dirty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12-17</a:t>
                      </a:r>
                      <a:endParaRPr lang="zh-TW" altLang="en-US" sz="1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/>
                        <a:t>合計</a:t>
                      </a:r>
                      <a:r>
                        <a:rPr lang="en-US" altLang="zh-TW" sz="1400" b="1" dirty="0"/>
                        <a:t>28</a:t>
                      </a:r>
                    </a:p>
                    <a:p>
                      <a:pPr algn="ctr"/>
                      <a:r>
                        <a:rPr lang="en-US" altLang="zh-TW" sz="1100" b="1" dirty="0"/>
                        <a:t>(</a:t>
                      </a:r>
                      <a:r>
                        <a:rPr lang="zh-TW" altLang="en-US" sz="1100" b="1" dirty="0"/>
                        <a:t>每週</a:t>
                      </a:r>
                      <a:r>
                        <a:rPr lang="en-US" altLang="zh-TW" sz="1100" b="1" dirty="0"/>
                        <a:t>3-5)</a:t>
                      </a:r>
                      <a:endParaRPr lang="zh-TW" altLang="en-US" sz="11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12-18</a:t>
                      </a:r>
                      <a:endParaRPr lang="zh-TW" altLang="en-US" sz="1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18-30</a:t>
                      </a:r>
                    </a:p>
                    <a:p>
                      <a:pPr algn="ctr"/>
                      <a:r>
                        <a:rPr lang="en-US" altLang="zh-TW" sz="1400" b="1" dirty="0"/>
                        <a:t>(</a:t>
                      </a:r>
                      <a:r>
                        <a:rPr lang="zh-TW" altLang="en-US" sz="1400" b="1" dirty="0"/>
                        <a:t>每週</a:t>
                      </a:r>
                      <a:r>
                        <a:rPr lang="en-US" altLang="zh-TW" sz="1400" b="1" dirty="0"/>
                        <a:t>3-5)</a:t>
                      </a:r>
                      <a:endParaRPr lang="zh-TW" alt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12-17</a:t>
                      </a:r>
                      <a:endParaRPr lang="zh-TW" altLang="en-US" sz="1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/>
                        <a:t>合計</a:t>
                      </a:r>
                      <a:r>
                        <a:rPr lang="en-US" altLang="zh-TW" sz="1400" b="1" dirty="0"/>
                        <a:t>28</a:t>
                      </a:r>
                    </a:p>
                    <a:p>
                      <a:pPr algn="ctr"/>
                      <a:r>
                        <a:rPr lang="en-US" altLang="zh-TW" sz="1100" b="1" dirty="0"/>
                        <a:t>(</a:t>
                      </a:r>
                      <a:r>
                        <a:rPr lang="zh-TW" altLang="en-US" sz="1100" b="1" dirty="0"/>
                        <a:t>每週</a:t>
                      </a:r>
                      <a:r>
                        <a:rPr lang="en-US" altLang="zh-TW" sz="1100" b="1" dirty="0"/>
                        <a:t>3-5)</a:t>
                      </a:r>
                      <a:endParaRPr lang="zh-TW" altLang="en-US" sz="11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09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彈性</a:t>
                      </a: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學習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時間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節數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1446" marR="91446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/>
                        <a:t>11-16</a:t>
                      </a:r>
                      <a:endParaRPr lang="zh-TW" altLang="en-US" sz="1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/>
                        <a:t>4-12</a:t>
                      </a:r>
                      <a:endParaRPr lang="zh-TW" altLang="en-US" sz="1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/>
                        <a:t>11-16</a:t>
                      </a:r>
                      <a:endParaRPr lang="zh-TW" altLang="en-US" sz="1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097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400" b="1" kern="12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總上課節數</a:t>
                      </a:r>
                      <a:r>
                        <a:rPr kumimoji="0" lang="en-US" altLang="zh-TW" sz="1400" b="1" kern="12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400" b="1" kern="12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每週上課節數</a:t>
                      </a:r>
                      <a:r>
                        <a:rPr kumimoji="0" lang="en-US" altLang="zh-TW" sz="1400" b="1" kern="12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400" b="1" kern="12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zh-TW" altLang="en-US" sz="1600" b="1" kern="12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合 計 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210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   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 每週 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35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962541" y="1278655"/>
            <a:ext cx="8043972" cy="8640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版面配置區 1">
            <a:extLst>
              <a:ext uri="{FF2B5EF4-FFF2-40B4-BE49-F238E27FC236}">
                <a16:creationId xmlns:a16="http://schemas.microsoft.com/office/drawing/2014/main" id="{A23BD6D5-147D-1BA0-2A0C-18801408B511}"/>
              </a:ext>
            </a:extLst>
          </p:cNvPr>
          <p:cNvSpPr txBox="1">
            <a:spLocks/>
          </p:cNvSpPr>
          <p:nvPr/>
        </p:nvSpPr>
        <p:spPr>
          <a:xfrm>
            <a:off x="0" y="874343"/>
            <a:ext cx="831898" cy="1672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>
                <a:solidFill>
                  <a:schemeClr val="accent1"/>
                </a:solidFill>
              </a:rPr>
              <a:t>綜合高中</a:t>
            </a:r>
            <a:r>
              <a:rPr lang="zh-TW" altLang="en-US" sz="2400" b="1" dirty="0">
                <a:solidFill>
                  <a:schemeClr val="accent1"/>
                </a:solidFill>
              </a:rPr>
              <a:t>課程特色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890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19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適性輔導特色篇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1">
            <a:extLst>
              <a:ext uri="{FF2B5EF4-FFF2-40B4-BE49-F238E27FC236}">
                <a16:creationId xmlns:a16="http://schemas.microsoft.com/office/drawing/2014/main" id="{A23BD6D5-147D-1BA0-2A0C-18801408B511}"/>
              </a:ext>
            </a:extLst>
          </p:cNvPr>
          <p:cNvSpPr txBox="1">
            <a:spLocks/>
          </p:cNvSpPr>
          <p:nvPr/>
        </p:nvSpPr>
        <p:spPr>
          <a:xfrm>
            <a:off x="391886" y="936053"/>
            <a:ext cx="3066334" cy="438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>
                <a:solidFill>
                  <a:schemeClr val="accent1"/>
                </a:solidFill>
              </a:rPr>
              <a:t>綜合高中</a:t>
            </a:r>
            <a:r>
              <a:rPr lang="zh-TW" altLang="en-US" sz="2400" b="1" dirty="0">
                <a:solidFill>
                  <a:schemeClr val="accent1"/>
                </a:solidFill>
              </a:rPr>
              <a:t>課程特色</a:t>
            </a:r>
            <a:endParaRPr lang="zh-TW" altLang="en-US" sz="2400" b="1" dirty="0"/>
          </a:p>
        </p:txBody>
      </p:sp>
      <p:graphicFrame>
        <p:nvGraphicFramePr>
          <p:cNvPr id="12" name="圖表 11"/>
          <p:cNvGraphicFramePr/>
          <p:nvPr>
            <p:extLst>
              <p:ext uri="{D42A27DB-BD31-4B8C-83A1-F6EECF244321}">
                <p14:modId xmlns:p14="http://schemas.microsoft.com/office/powerpoint/2010/main" val="617386220"/>
              </p:ext>
            </p:extLst>
          </p:nvPr>
        </p:nvGraphicFramePr>
        <p:xfrm>
          <a:off x="107504" y="1529251"/>
          <a:ext cx="4824535" cy="280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矩形 12"/>
          <p:cNvSpPr/>
          <p:nvPr/>
        </p:nvSpPr>
        <p:spPr>
          <a:xfrm>
            <a:off x="2333296" y="4295311"/>
            <a:ext cx="4477408" cy="43204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必修學分多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選修學分少</a:t>
            </a:r>
          </a:p>
        </p:txBody>
      </p:sp>
      <p:sp>
        <p:nvSpPr>
          <p:cNvPr id="14" name="圓角矩形圖說文字 13"/>
          <p:cNvSpPr/>
          <p:nvPr/>
        </p:nvSpPr>
        <p:spPr>
          <a:xfrm>
            <a:off x="2123728" y="3232232"/>
            <a:ext cx="1152128" cy="342999"/>
          </a:xfrm>
          <a:prstGeom prst="wedgeRoundRectCallout">
            <a:avLst>
              <a:gd name="adj1" fmla="val 58999"/>
              <a:gd name="adj2" fmla="val -113970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 / 182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圖表 14"/>
          <p:cNvGraphicFramePr/>
          <p:nvPr>
            <p:extLst>
              <p:ext uri="{D42A27DB-BD31-4B8C-83A1-F6EECF244321}">
                <p14:modId xmlns:p14="http://schemas.microsoft.com/office/powerpoint/2010/main" val="1154611562"/>
              </p:ext>
            </p:extLst>
          </p:nvPr>
        </p:nvGraphicFramePr>
        <p:xfrm>
          <a:off x="4211960" y="1631015"/>
          <a:ext cx="4824535" cy="280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圓角矩形圖說文字 15"/>
          <p:cNvSpPr/>
          <p:nvPr/>
        </p:nvSpPr>
        <p:spPr>
          <a:xfrm>
            <a:off x="6444208" y="3232232"/>
            <a:ext cx="1152128" cy="477008"/>
          </a:xfrm>
          <a:prstGeom prst="wedgeRoundRectCallout">
            <a:avLst>
              <a:gd name="adj1" fmla="val 60831"/>
              <a:gd name="adj2" fmla="val -103648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113-138 / 182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43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  <p:bldP spid="14" grpId="0" animBg="1"/>
      <p:bldGraphic spid="15" grpId="0">
        <p:bldAsOne/>
      </p:bldGraphic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172080"/>
              </p:ext>
            </p:extLst>
          </p:nvPr>
        </p:nvGraphicFramePr>
        <p:xfrm>
          <a:off x="127262" y="1284992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30CFB-5247-4BF2-9AB4-3ADF4FE8C5D6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2" name="流程圖: 替代程序 1"/>
          <p:cNvSpPr/>
          <p:nvPr/>
        </p:nvSpPr>
        <p:spPr>
          <a:xfrm>
            <a:off x="3200400" y="126428"/>
            <a:ext cx="2743200" cy="77594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大 綱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8" t="31112" r="40481" b="33162"/>
          <a:stretch/>
        </p:blipFill>
        <p:spPr bwMode="auto">
          <a:xfrm>
            <a:off x="6265985" y="119205"/>
            <a:ext cx="2708031" cy="18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20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適性輔導特色篇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3353524251"/>
              </p:ext>
            </p:extLst>
          </p:nvPr>
        </p:nvGraphicFramePr>
        <p:xfrm>
          <a:off x="899592" y="1483535"/>
          <a:ext cx="756084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/>
        </p:nvSpPr>
        <p:spPr>
          <a:xfrm>
            <a:off x="2213738" y="4219839"/>
            <a:ext cx="4716524" cy="43204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 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必修學分少 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選修學分多</a:t>
            </a:r>
          </a:p>
        </p:txBody>
      </p:sp>
      <p:sp>
        <p:nvSpPr>
          <p:cNvPr id="9" name="圓角矩形圖說文字 8"/>
          <p:cNvSpPr/>
          <p:nvPr/>
        </p:nvSpPr>
        <p:spPr>
          <a:xfrm>
            <a:off x="3706446" y="2919327"/>
            <a:ext cx="1008113" cy="436416"/>
          </a:xfrm>
          <a:prstGeom prst="wedgeRoundRectCallout">
            <a:avLst>
              <a:gd name="adj1" fmla="val -76166"/>
              <a:gd name="adj2" fmla="val 6810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120-128</a:t>
            </a:r>
          </a:p>
          <a:p>
            <a:pPr algn="ctr"/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/ 182</a:t>
            </a:r>
            <a:endParaRPr lang="zh-TW" altLang="en-US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版面配置區 1">
            <a:extLst>
              <a:ext uri="{FF2B5EF4-FFF2-40B4-BE49-F238E27FC236}">
                <a16:creationId xmlns:a16="http://schemas.microsoft.com/office/drawing/2014/main" id="{A23BD6D5-147D-1BA0-2A0C-18801408B511}"/>
              </a:ext>
            </a:extLst>
          </p:cNvPr>
          <p:cNvSpPr txBox="1">
            <a:spLocks/>
          </p:cNvSpPr>
          <p:nvPr/>
        </p:nvSpPr>
        <p:spPr>
          <a:xfrm>
            <a:off x="391886" y="936053"/>
            <a:ext cx="3066334" cy="438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>
                <a:solidFill>
                  <a:schemeClr val="accent1"/>
                </a:solidFill>
              </a:rPr>
              <a:t>綜合高中</a:t>
            </a:r>
            <a:r>
              <a:rPr lang="zh-TW" altLang="en-US" sz="2400" b="1" dirty="0">
                <a:solidFill>
                  <a:schemeClr val="accent1"/>
                </a:solidFill>
              </a:rPr>
              <a:t>課程特色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685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21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適性輔導特色篇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七角星形 6"/>
          <p:cNvSpPr/>
          <p:nvPr/>
        </p:nvSpPr>
        <p:spPr>
          <a:xfrm rot="372184">
            <a:off x="405666" y="2600551"/>
            <a:ext cx="7200800" cy="2160240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 anchorCtr="0"/>
          <a:lstStyle/>
          <a:p>
            <a:pPr algn="ctr"/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依規劃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得選擇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書卷 (水平) 7"/>
          <p:cNvSpPr/>
          <p:nvPr/>
        </p:nvSpPr>
        <p:spPr>
          <a:xfrm>
            <a:off x="2413715" y="1448423"/>
            <a:ext cx="6381627" cy="144016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必修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依規定開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  學生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一定要修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版面配置區 1">
            <a:extLst>
              <a:ext uri="{FF2B5EF4-FFF2-40B4-BE49-F238E27FC236}">
                <a16:creationId xmlns:a16="http://schemas.microsoft.com/office/drawing/2014/main" id="{A23BD6D5-147D-1BA0-2A0C-18801408B511}"/>
              </a:ext>
            </a:extLst>
          </p:cNvPr>
          <p:cNvSpPr txBox="1">
            <a:spLocks/>
          </p:cNvSpPr>
          <p:nvPr/>
        </p:nvSpPr>
        <p:spPr>
          <a:xfrm>
            <a:off x="391886" y="936053"/>
            <a:ext cx="3066334" cy="438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>
                <a:solidFill>
                  <a:schemeClr val="accent1"/>
                </a:solidFill>
              </a:rPr>
              <a:t>綜合高中</a:t>
            </a:r>
            <a:r>
              <a:rPr lang="zh-TW" altLang="en-US" sz="2400" b="1" dirty="0">
                <a:solidFill>
                  <a:schemeClr val="accent1"/>
                </a:solidFill>
              </a:rPr>
              <a:t>課程特色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685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22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適性輔導特色篇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586657"/>
              </p:ext>
            </p:extLst>
          </p:nvPr>
        </p:nvGraphicFramePr>
        <p:xfrm>
          <a:off x="962541" y="846607"/>
          <a:ext cx="8043972" cy="392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94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403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課程規劃學分</a:t>
                      </a:r>
                      <a:r>
                        <a:rPr lang="en-US" altLang="zh-TW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zh-TW" alt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差異性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500" b="1" dirty="0"/>
                        <a:t>普通型高中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500" b="1" dirty="0"/>
                        <a:t>技術型高中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5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綜合型高中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62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部定必修</a:t>
                      </a:r>
                      <a:endParaRPr lang="en-US" altLang="zh-TW" sz="18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學分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rgbClr val="FF0000"/>
                          </a:solidFill>
                        </a:rPr>
                        <a:t>一般科目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</a:rPr>
                        <a:t>120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</a:rPr>
                        <a:t>68-78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62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rgbClr val="FF0000"/>
                          </a:solidFill>
                        </a:rPr>
                        <a:t>專業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</a:rPr>
                        <a:t>實習科目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</a:rPr>
                        <a:t>45-60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6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FF0000"/>
                          </a:solidFill>
                        </a:rPr>
                        <a:t>小計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FF0000"/>
                          </a:solidFill>
                        </a:rPr>
                        <a:t>120</a:t>
                      </a:r>
                      <a:endParaRPr lang="zh-TW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FF0000"/>
                          </a:solidFill>
                        </a:rPr>
                        <a:t>113-138</a:t>
                      </a:r>
                      <a:endParaRPr lang="zh-TW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zh-TW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07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C00000"/>
                          </a:solidFill>
                        </a:rPr>
                        <a:t>校訂必修</a:t>
                      </a:r>
                      <a:endParaRPr lang="en-US" altLang="zh-TW" sz="18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及</a:t>
                      </a:r>
                      <a:endParaRPr lang="en-US" altLang="zh-TW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0070C0"/>
                          </a:solidFill>
                        </a:rPr>
                        <a:t>選修學分</a:t>
                      </a:r>
                      <a:endParaRPr lang="en-US" altLang="zh-TW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C00000"/>
                          </a:solidFill>
                        </a:rPr>
                        <a:t>一般科目</a:t>
                      </a:r>
                      <a:r>
                        <a:rPr lang="en-US" altLang="zh-TW" sz="1600" b="1" dirty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C00000"/>
                          </a:solidFill>
                        </a:rPr>
                        <a:t>專題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C00000"/>
                          </a:solidFill>
                        </a:rPr>
                        <a:t>4-8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C00000"/>
                          </a:solidFill>
                        </a:rPr>
                        <a:t>至少</a:t>
                      </a:r>
                      <a:r>
                        <a:rPr lang="en-US" altLang="zh-TW" sz="1600" b="1" dirty="0">
                          <a:solidFill>
                            <a:srgbClr val="C00000"/>
                          </a:solidFill>
                        </a:rPr>
                        <a:t>2-6</a:t>
                      </a:r>
                      <a:r>
                        <a:rPr lang="zh-TW" altLang="en-US" sz="1600" b="1" dirty="0">
                          <a:solidFill>
                            <a:srgbClr val="C00000"/>
                          </a:solidFill>
                        </a:rPr>
                        <a:t>專題實作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C00000"/>
                          </a:solidFill>
                        </a:rPr>
                        <a:t>4-12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5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rgbClr val="0070C0"/>
                          </a:solidFill>
                        </a:rPr>
                        <a:t>校訂</a:t>
                      </a:r>
                      <a:r>
                        <a:rPr lang="en-US" altLang="zh-TW" sz="1600" b="1" dirty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zh-TW" altLang="en-US" sz="1600" b="1" dirty="0">
                          <a:solidFill>
                            <a:srgbClr val="0070C0"/>
                          </a:solidFill>
                        </a:rPr>
                        <a:t>選修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70C0"/>
                          </a:solidFill>
                        </a:rPr>
                        <a:t>54-58</a:t>
                      </a:r>
                      <a:endParaRPr lang="zh-TW" alt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070C0"/>
                          </a:solidFill>
                        </a:rPr>
                        <a:t>一般科目</a:t>
                      </a: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0070C0"/>
                          </a:solidFill>
                        </a:rPr>
                        <a:t>深廣</a:t>
                      </a: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zh-TW" altLang="en-US" sz="1200" b="1" dirty="0">
                          <a:solidFill>
                            <a:srgbClr val="0070C0"/>
                          </a:solidFill>
                        </a:rPr>
                        <a:t>多元</a:t>
                      </a: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70C0"/>
                          </a:solidFill>
                        </a:rPr>
                        <a:t>36-77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0070C0"/>
                          </a:solidFill>
                        </a:rPr>
                        <a:t>一般</a:t>
                      </a: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zh-TW" altLang="en-US" sz="1200" b="1" dirty="0">
                          <a:solidFill>
                            <a:srgbClr val="0070C0"/>
                          </a:solidFill>
                        </a:rPr>
                        <a:t>專業</a:t>
                      </a: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zh-TW" altLang="en-US" sz="1200" b="1" dirty="0">
                          <a:solidFill>
                            <a:srgbClr val="0070C0"/>
                          </a:solidFill>
                        </a:rPr>
                        <a:t>實習科目</a:t>
                      </a: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zh-TW" altLang="en-US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70C0"/>
                          </a:solidFill>
                        </a:rPr>
                        <a:t>120-128</a:t>
                      </a:r>
                      <a:endParaRPr lang="zh-TW" alt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0070C0"/>
                          </a:solidFill>
                        </a:rPr>
                        <a:t>專精至少</a:t>
                      </a: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60</a:t>
                      </a:r>
                      <a:r>
                        <a:rPr lang="zh-TW" altLang="en-US" sz="1200" b="1" dirty="0">
                          <a:solidFill>
                            <a:srgbClr val="0070C0"/>
                          </a:solidFill>
                        </a:rPr>
                        <a:t>含專題實作</a:t>
                      </a:r>
                      <a:r>
                        <a:rPr lang="en-US" altLang="zh-TW" sz="1200" b="1" dirty="0">
                          <a:solidFill>
                            <a:srgbClr val="0070C0"/>
                          </a:solidFill>
                        </a:rPr>
                        <a:t>2)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917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7030A0"/>
                          </a:solidFill>
                        </a:rPr>
                        <a:t>小計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7030A0"/>
                          </a:solidFill>
                        </a:rPr>
                        <a:t>62</a:t>
                      </a:r>
                      <a:endParaRPr lang="zh-TW" alt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7030A0"/>
                          </a:solidFill>
                        </a:rPr>
                        <a:t>42-79</a:t>
                      </a:r>
                      <a:endParaRPr lang="zh-TW" alt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7030A0"/>
                          </a:solidFill>
                        </a:rPr>
                        <a:t>132</a:t>
                      </a:r>
                      <a:endParaRPr lang="zh-TW" alt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1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/>
                        <a:t>應修習學分數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/>
                        <a:t>合計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182</a:t>
                      </a:r>
                      <a:endParaRPr lang="zh-TW" alt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180-192</a:t>
                      </a:r>
                      <a:endParaRPr lang="zh-TW" alt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182</a:t>
                      </a:r>
                      <a:endParaRPr lang="zh-TW" alt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32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rgbClr val="FF0000"/>
                          </a:solidFill>
                        </a:rPr>
                        <a:t>每週學分數</a:t>
                      </a:r>
                      <a:r>
                        <a:rPr lang="en-US" altLang="zh-TW" sz="1400" b="1" dirty="0"/>
                        <a:t>(</a:t>
                      </a:r>
                      <a:r>
                        <a:rPr lang="zh-TW" altLang="en-US" sz="1400" b="1" dirty="0"/>
                        <a:t>上課節數</a:t>
                      </a:r>
                      <a:r>
                        <a:rPr lang="en-US" altLang="zh-TW" sz="1400" b="1" dirty="0"/>
                        <a:t>)</a:t>
                      </a:r>
                      <a:endParaRPr lang="zh-TW" alt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</a:rPr>
                        <a:t>30-32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</a:rPr>
                        <a:t>30-32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</a:rPr>
                        <a:t>30-32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09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團體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活動</a:t>
                      </a: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時間</a:t>
                      </a:r>
                      <a:r>
                        <a:rPr lang="en-US" altLang="zh-TW" sz="1400" b="1" dirty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節數</a:t>
                      </a:r>
                      <a:r>
                        <a:rPr lang="en-US" altLang="zh-TW" sz="1400" b="1" dirty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12-17</a:t>
                      </a:r>
                      <a:endParaRPr lang="zh-TW" altLang="en-US" sz="1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/>
                        <a:t>合計</a:t>
                      </a:r>
                      <a:r>
                        <a:rPr lang="en-US" altLang="zh-TW" sz="1400" b="1" dirty="0"/>
                        <a:t>28</a:t>
                      </a:r>
                    </a:p>
                    <a:p>
                      <a:pPr algn="ctr"/>
                      <a:r>
                        <a:rPr lang="en-US" altLang="zh-TW" sz="1100" b="1" dirty="0"/>
                        <a:t>(</a:t>
                      </a:r>
                      <a:r>
                        <a:rPr lang="zh-TW" altLang="en-US" sz="1100" b="1" dirty="0"/>
                        <a:t>每週</a:t>
                      </a:r>
                      <a:r>
                        <a:rPr lang="en-US" altLang="zh-TW" sz="1100" b="1" dirty="0"/>
                        <a:t>3-5)</a:t>
                      </a:r>
                      <a:endParaRPr lang="zh-TW" altLang="en-US" sz="11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12-18</a:t>
                      </a:r>
                      <a:endParaRPr lang="zh-TW" altLang="en-US" sz="1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18-30</a:t>
                      </a:r>
                    </a:p>
                    <a:p>
                      <a:pPr algn="ctr"/>
                      <a:r>
                        <a:rPr lang="en-US" altLang="zh-TW" sz="1400" b="1" dirty="0"/>
                        <a:t>(</a:t>
                      </a:r>
                      <a:r>
                        <a:rPr lang="zh-TW" altLang="en-US" sz="1400" b="1" dirty="0"/>
                        <a:t>每週</a:t>
                      </a:r>
                      <a:r>
                        <a:rPr lang="en-US" altLang="zh-TW" sz="1400" b="1" dirty="0"/>
                        <a:t>3-5)</a:t>
                      </a:r>
                      <a:endParaRPr lang="zh-TW" alt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12-17</a:t>
                      </a:r>
                      <a:endParaRPr lang="zh-TW" altLang="en-US" sz="1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/>
                        <a:t>合計</a:t>
                      </a:r>
                      <a:r>
                        <a:rPr lang="en-US" altLang="zh-TW" sz="1400" b="1" dirty="0"/>
                        <a:t>28</a:t>
                      </a:r>
                    </a:p>
                    <a:p>
                      <a:pPr algn="ctr"/>
                      <a:r>
                        <a:rPr lang="en-US" altLang="zh-TW" sz="1100" b="1" dirty="0"/>
                        <a:t>(</a:t>
                      </a:r>
                      <a:r>
                        <a:rPr lang="zh-TW" altLang="en-US" sz="1100" b="1" dirty="0"/>
                        <a:t>每週</a:t>
                      </a:r>
                      <a:r>
                        <a:rPr lang="en-US" altLang="zh-TW" sz="1100" b="1" dirty="0"/>
                        <a:t>3-5)</a:t>
                      </a:r>
                      <a:endParaRPr lang="zh-TW" altLang="en-US" sz="11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09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彈性</a:t>
                      </a: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學習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時間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節數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1446" marR="91446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/>
                        <a:t>11-16</a:t>
                      </a:r>
                      <a:endParaRPr lang="zh-TW" altLang="en-US" sz="1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/>
                        <a:t>4-12</a:t>
                      </a:r>
                      <a:endParaRPr lang="zh-TW" altLang="en-US" sz="1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/>
                        <a:t>11-16</a:t>
                      </a:r>
                      <a:endParaRPr lang="zh-TW" altLang="en-US" sz="1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097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400" b="1" kern="12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總上課節數</a:t>
                      </a:r>
                      <a:r>
                        <a:rPr kumimoji="0" lang="en-US" altLang="zh-TW" sz="1400" b="1" kern="12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400" b="1" kern="12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每週上課節數</a:t>
                      </a:r>
                      <a:r>
                        <a:rPr kumimoji="0" lang="en-US" altLang="zh-TW" sz="1400" b="1" kern="12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400" b="1" kern="12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zh-TW" altLang="en-US" sz="1600" b="1" kern="12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合 計 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210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   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 每週 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35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962558" y="2142750"/>
            <a:ext cx="8043972" cy="12123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版面配置區 1">
            <a:extLst>
              <a:ext uri="{FF2B5EF4-FFF2-40B4-BE49-F238E27FC236}">
                <a16:creationId xmlns:a16="http://schemas.microsoft.com/office/drawing/2014/main" id="{A23BD6D5-147D-1BA0-2A0C-18801408B511}"/>
              </a:ext>
            </a:extLst>
          </p:cNvPr>
          <p:cNvSpPr txBox="1">
            <a:spLocks/>
          </p:cNvSpPr>
          <p:nvPr/>
        </p:nvSpPr>
        <p:spPr>
          <a:xfrm>
            <a:off x="0" y="874343"/>
            <a:ext cx="831898" cy="1672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>
                <a:solidFill>
                  <a:schemeClr val="accent1"/>
                </a:solidFill>
              </a:rPr>
              <a:t>綜合高中</a:t>
            </a:r>
            <a:r>
              <a:rPr lang="zh-TW" altLang="en-US" sz="2400" b="1" dirty="0">
                <a:solidFill>
                  <a:schemeClr val="accent1"/>
                </a:solidFill>
              </a:rPr>
              <a:t>課程特色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563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23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適性輔導特色篇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736111"/>
              </p:ext>
            </p:extLst>
          </p:nvPr>
        </p:nvGraphicFramePr>
        <p:xfrm>
          <a:off x="179510" y="1407254"/>
          <a:ext cx="8778860" cy="3365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6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2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78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普通型高中   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(120)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綜合型高中 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(50)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技術型高中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(113-138)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40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</a:t>
                      </a:r>
                      <a:endPara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一般科目學分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、英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、數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、自然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本土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</a:t>
                      </a:r>
                      <a:r>
                        <a:rPr lang="en-US" altLang="zh-TW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、國防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</a:t>
                      </a:r>
                      <a:r>
                        <a:rPr lang="en-US" altLang="zh-TW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 </a:t>
                      </a:r>
                      <a:r>
                        <a:rPr lang="en-US" altLang="zh-TW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4/4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、健體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、英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、數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、自然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本土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、藝術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、國防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 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健體</a:t>
                      </a:r>
                      <a:r>
                        <a:rPr lang="en-US" altLang="zh-TW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、英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、數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4-8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6-10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、自然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4-6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本土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、藝術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、國防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 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、健體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加深加廣選修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8(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至少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4)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、英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二外各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6(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擇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本土語文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、數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甲或乙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)8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、自然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</a:t>
                      </a:r>
                      <a:r>
                        <a:rPr lang="en-US" altLang="zh-TW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</a:t>
                      </a:r>
                      <a:r>
                        <a:rPr lang="en-US" altLang="zh-TW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b="1" dirty="0">
                          <a:solidFill>
                            <a:srgbClr val="0070C0"/>
                          </a:solidFill>
                          <a:latin typeface="微軟正黑體"/>
                          <a:ea typeface="微軟正黑體"/>
                        </a:rPr>
                        <a:t>、</a:t>
                      </a:r>
                      <a:r>
                        <a:rPr lang="zh-TW" altLang="en-US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 </a:t>
                      </a:r>
                      <a:r>
                        <a:rPr lang="en-US" altLang="zh-TW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、健體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於學術學程</a:t>
                      </a:r>
                      <a:endParaRPr lang="en-US" altLang="zh-TW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r>
                        <a:rPr lang="en-US" altLang="zh-TW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</a:t>
                      </a:r>
                      <a:endParaRPr lang="en-US" altLang="zh-TW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高二、高三參照開設</a:t>
                      </a:r>
                      <a:endParaRPr lang="en-US" altLang="zh-TW" sz="18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選修課</a:t>
                      </a:r>
                      <a:r>
                        <a:rPr lang="en-US" altLang="zh-TW" sz="1800" b="1" dirty="0">
                          <a:solidFill>
                            <a:srgbClr val="00A44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00A44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必修變選修</a:t>
                      </a:r>
                      <a:r>
                        <a:rPr lang="en-US" altLang="zh-TW" sz="1800" b="1" dirty="0">
                          <a:solidFill>
                            <a:srgbClr val="00A44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00A44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左-右雙向箭號 10"/>
          <p:cNvSpPr/>
          <p:nvPr/>
        </p:nvSpPr>
        <p:spPr>
          <a:xfrm>
            <a:off x="3663321" y="3539853"/>
            <a:ext cx="666895" cy="33000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左-右雙向箭號 11"/>
          <p:cNvSpPr/>
          <p:nvPr/>
        </p:nvSpPr>
        <p:spPr>
          <a:xfrm rot="1922743">
            <a:off x="3563631" y="2887858"/>
            <a:ext cx="866273" cy="33000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版面配置區 1">
            <a:extLst>
              <a:ext uri="{FF2B5EF4-FFF2-40B4-BE49-F238E27FC236}">
                <a16:creationId xmlns:a16="http://schemas.microsoft.com/office/drawing/2014/main" id="{A23BD6D5-147D-1BA0-2A0C-18801408B511}"/>
              </a:ext>
            </a:extLst>
          </p:cNvPr>
          <p:cNvSpPr txBox="1">
            <a:spLocks/>
          </p:cNvSpPr>
          <p:nvPr/>
        </p:nvSpPr>
        <p:spPr>
          <a:xfrm>
            <a:off x="391886" y="936053"/>
            <a:ext cx="3066334" cy="438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>
                <a:solidFill>
                  <a:schemeClr val="accent1"/>
                </a:solidFill>
              </a:rPr>
              <a:t>綜合高中</a:t>
            </a:r>
            <a:r>
              <a:rPr lang="zh-TW" altLang="en-US" sz="2400" b="1" dirty="0">
                <a:solidFill>
                  <a:schemeClr val="accent1"/>
                </a:solidFill>
              </a:rPr>
              <a:t>課程特色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2768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24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適性輔導特色篇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127693"/>
              </p:ext>
            </p:extLst>
          </p:nvPr>
        </p:nvGraphicFramePr>
        <p:xfrm>
          <a:off x="179510" y="1401669"/>
          <a:ext cx="8778860" cy="3365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3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78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普通型高中   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(120)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綜合型高中 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(50)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技術型高中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(113-138)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40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</a:t>
                      </a:r>
                      <a:endPara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一般科目學分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、英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、數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、自然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本土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</a:t>
                      </a:r>
                      <a:r>
                        <a:rPr lang="en-US" altLang="zh-TW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、國防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</a:t>
                      </a:r>
                      <a:r>
                        <a:rPr lang="en-US" altLang="zh-TW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 </a:t>
                      </a:r>
                      <a:r>
                        <a:rPr lang="en-US" altLang="zh-TW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4/4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、健體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、英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、數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、自然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本土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、藝術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、國防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 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健體</a:t>
                      </a:r>
                      <a:r>
                        <a:rPr lang="en-US" altLang="zh-TW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、英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、數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4-8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6-10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、自然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4-6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本土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、藝術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、國防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 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、健體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</a:t>
                      </a:r>
                      <a:endPara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專業實習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於相對應之</a:t>
                      </a:r>
                      <a:endParaRPr lang="en-US" altLang="zh-TW" sz="18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專門學程</a:t>
                      </a:r>
                      <a:endParaRPr lang="en-US" altLang="zh-TW" sz="18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高二、高三參照開設</a:t>
                      </a:r>
                      <a:endParaRPr lang="en-US" altLang="zh-TW" sz="18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選修課</a:t>
                      </a:r>
                      <a:r>
                        <a:rPr lang="en-US" altLang="zh-TW" sz="1800" b="1" dirty="0">
                          <a:solidFill>
                            <a:srgbClr val="00A44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00A44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必修變選修</a:t>
                      </a:r>
                      <a:r>
                        <a:rPr lang="en-US" altLang="zh-TW" sz="1800" b="1" dirty="0">
                          <a:solidFill>
                            <a:srgbClr val="00A44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00A44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英語文技能領域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為例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：商業概論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(4)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  </a:t>
                      </a:r>
                      <a:r>
                        <a:rPr lang="zh-TW" altLang="en-US" sz="800" b="1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(4)</a:t>
                      </a:r>
                    </a:p>
                    <a:p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實習科目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：數位科技應用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(4)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高階英語聽講練習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(12)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高階英文閱讀與寫作練習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(12)</a:t>
                      </a:r>
                    </a:p>
                    <a:p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英文商業書信寫作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左-右雙向箭號 1"/>
          <p:cNvSpPr/>
          <p:nvPr/>
        </p:nvSpPr>
        <p:spPr>
          <a:xfrm>
            <a:off x="5658276" y="3616769"/>
            <a:ext cx="570641" cy="22000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左-右雙向箭號 9"/>
          <p:cNvSpPr/>
          <p:nvPr/>
        </p:nvSpPr>
        <p:spPr>
          <a:xfrm rot="19783695">
            <a:off x="5648291" y="2914289"/>
            <a:ext cx="556885" cy="20389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版面配置區 1">
            <a:extLst>
              <a:ext uri="{FF2B5EF4-FFF2-40B4-BE49-F238E27FC236}">
                <a16:creationId xmlns:a16="http://schemas.microsoft.com/office/drawing/2014/main" id="{A23BD6D5-147D-1BA0-2A0C-18801408B511}"/>
              </a:ext>
            </a:extLst>
          </p:cNvPr>
          <p:cNvSpPr txBox="1">
            <a:spLocks/>
          </p:cNvSpPr>
          <p:nvPr/>
        </p:nvSpPr>
        <p:spPr>
          <a:xfrm>
            <a:off x="391886" y="936053"/>
            <a:ext cx="3066334" cy="438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>
                <a:solidFill>
                  <a:schemeClr val="accent1"/>
                </a:solidFill>
              </a:rPr>
              <a:t>綜合高中</a:t>
            </a:r>
            <a:r>
              <a:rPr lang="zh-TW" altLang="en-US" sz="2400" b="1" dirty="0">
                <a:solidFill>
                  <a:schemeClr val="accent1"/>
                </a:solidFill>
              </a:rPr>
              <a:t>課程特色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28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25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適性輔導特色篇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1"/>
          <p:cNvSpPr txBox="1">
            <a:spLocks/>
          </p:cNvSpPr>
          <p:nvPr/>
        </p:nvSpPr>
        <p:spPr>
          <a:xfrm>
            <a:off x="477888" y="1552285"/>
            <a:ext cx="8208912" cy="304233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必修學分少，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選修學分多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綜高修習課程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限制，低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於普高、技高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綜高可規劃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課程數，高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於普高、技高</a:t>
            </a:r>
            <a:endParaRPr lang="en-US" altLang="zh-TW" sz="28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綜高提供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自主選修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，能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呼應課綱精神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11430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成就每一個孩子－適性揚才、終身學習  </a:t>
            </a:r>
          </a:p>
          <a:p>
            <a:pPr marL="114300" indent="0">
              <a:buNone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關注學習與生活的結合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版面配置區 1">
            <a:extLst>
              <a:ext uri="{FF2B5EF4-FFF2-40B4-BE49-F238E27FC236}">
                <a16:creationId xmlns:a16="http://schemas.microsoft.com/office/drawing/2014/main" id="{A23BD6D5-147D-1BA0-2A0C-18801408B511}"/>
              </a:ext>
            </a:extLst>
          </p:cNvPr>
          <p:cNvSpPr txBox="1">
            <a:spLocks/>
          </p:cNvSpPr>
          <p:nvPr/>
        </p:nvSpPr>
        <p:spPr>
          <a:xfrm>
            <a:off x="391886" y="936053"/>
            <a:ext cx="3066334" cy="438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>
                <a:solidFill>
                  <a:schemeClr val="accent1"/>
                </a:solidFill>
              </a:rPr>
              <a:t>綜合高中</a:t>
            </a:r>
            <a:r>
              <a:rPr lang="zh-TW" altLang="en-US" sz="2400" b="1" dirty="0">
                <a:solidFill>
                  <a:schemeClr val="accent1"/>
                </a:solidFill>
              </a:rPr>
              <a:t>課程特色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685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26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適性輔導特色篇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3" t="39942" r="22871" b="17596"/>
          <a:stretch/>
        </p:blipFill>
        <p:spPr bwMode="auto">
          <a:xfrm>
            <a:off x="2626322" y="1429389"/>
            <a:ext cx="5511171" cy="365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版面配置區 1">
            <a:extLst>
              <a:ext uri="{FF2B5EF4-FFF2-40B4-BE49-F238E27FC236}">
                <a16:creationId xmlns:a16="http://schemas.microsoft.com/office/drawing/2014/main" id="{A23BD6D5-147D-1BA0-2A0C-18801408B511}"/>
              </a:ext>
            </a:extLst>
          </p:cNvPr>
          <p:cNvSpPr txBox="1">
            <a:spLocks/>
          </p:cNvSpPr>
          <p:nvPr/>
        </p:nvSpPr>
        <p:spPr>
          <a:xfrm>
            <a:off x="391886" y="936053"/>
            <a:ext cx="3066334" cy="438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>
                <a:solidFill>
                  <a:schemeClr val="accent1"/>
                </a:solidFill>
              </a:rPr>
              <a:t>綜合高中</a:t>
            </a:r>
            <a:r>
              <a:rPr lang="zh-TW" altLang="en-US" sz="2400" b="1" dirty="0">
                <a:solidFill>
                  <a:schemeClr val="accent1"/>
                </a:solidFill>
              </a:rPr>
              <a:t>課程特色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514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27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適性輔導特色篇</a:t>
            </a:r>
          </a:p>
        </p:txBody>
      </p:sp>
      <p:graphicFrame>
        <p:nvGraphicFramePr>
          <p:cNvPr id="5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202077"/>
              </p:ext>
            </p:extLst>
          </p:nvPr>
        </p:nvGraphicFramePr>
        <p:xfrm>
          <a:off x="450680" y="1674615"/>
          <a:ext cx="82296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橢圓 6"/>
          <p:cNvSpPr/>
          <p:nvPr/>
        </p:nvSpPr>
        <p:spPr>
          <a:xfrm>
            <a:off x="594696" y="3493114"/>
            <a:ext cx="1854319" cy="12778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彈性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</a:p>
        </p:txBody>
      </p:sp>
      <p:sp>
        <p:nvSpPr>
          <p:cNvPr id="8" name="橢圓 7"/>
          <p:cNvSpPr/>
          <p:nvPr/>
        </p:nvSpPr>
        <p:spPr>
          <a:xfrm>
            <a:off x="6499352" y="1439363"/>
            <a:ext cx="2164064" cy="16491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統整</a:t>
            </a:r>
            <a:endPara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普高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技高課程</a:t>
            </a: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3399947" y="1740893"/>
            <a:ext cx="2808312" cy="2814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numCol="1" rtlCol="0" anchor="t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0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共同必修：後期中等教育共同科目。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充分進行職業試探               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輔導學生找出未來進路方向與主修之學程</a:t>
            </a:r>
          </a:p>
        </p:txBody>
      </p:sp>
      <p:sp>
        <p:nvSpPr>
          <p:cNvPr id="10" name="圓角化對角線角落矩形 9"/>
          <p:cNvSpPr/>
          <p:nvPr/>
        </p:nvSpPr>
        <p:spPr>
          <a:xfrm>
            <a:off x="450680" y="1026543"/>
            <a:ext cx="352839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綜高適性學習特色</a:t>
            </a:r>
          </a:p>
        </p:txBody>
      </p:sp>
    </p:spTree>
    <p:extLst>
      <p:ext uri="{BB962C8B-B14F-4D97-AF65-F5344CB8AC3E}">
        <p14:creationId xmlns:p14="http://schemas.microsoft.com/office/powerpoint/2010/main" val="11514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  <p:bldP spid="9" grpId="0" build="p" animBg="1"/>
      <p:bldP spid="10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28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適性輔導特色篇</a:t>
            </a:r>
          </a:p>
        </p:txBody>
      </p:sp>
      <p:sp>
        <p:nvSpPr>
          <p:cNvPr id="5" name="圓角化對角線角落矩形 4"/>
          <p:cNvSpPr/>
          <p:nvPr/>
        </p:nvSpPr>
        <p:spPr>
          <a:xfrm>
            <a:off x="467544" y="1023578"/>
            <a:ext cx="352839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綜高適性學習特色</a:t>
            </a:r>
          </a:p>
        </p:txBody>
      </p:sp>
      <p:graphicFrame>
        <p:nvGraphicFramePr>
          <p:cNvPr id="7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072628"/>
              </p:ext>
            </p:extLst>
          </p:nvPr>
        </p:nvGraphicFramePr>
        <p:xfrm>
          <a:off x="467544" y="1497000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橢圓 7"/>
          <p:cNvSpPr/>
          <p:nvPr/>
        </p:nvSpPr>
        <p:spPr>
          <a:xfrm>
            <a:off x="611560" y="3490149"/>
            <a:ext cx="1854319" cy="12778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彈性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</a:p>
        </p:txBody>
      </p:sp>
      <p:sp>
        <p:nvSpPr>
          <p:cNvPr id="9" name="橢圓 8"/>
          <p:cNvSpPr/>
          <p:nvPr/>
        </p:nvSpPr>
        <p:spPr>
          <a:xfrm>
            <a:off x="6660232" y="1425279"/>
            <a:ext cx="2164064" cy="16491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統整</a:t>
            </a:r>
            <a:endPara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普高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技高課程</a:t>
            </a:r>
          </a:p>
        </p:txBody>
      </p:sp>
      <p:sp>
        <p:nvSpPr>
          <p:cNvPr id="10" name="內容版面配置區 4"/>
          <p:cNvSpPr txBox="1">
            <a:spLocks/>
          </p:cNvSpPr>
          <p:nvPr/>
        </p:nvSpPr>
        <p:spPr>
          <a:xfrm>
            <a:off x="3424986" y="1671650"/>
            <a:ext cx="3019222" cy="309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必修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完整對應進路的 學程課程 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學程間跨選課程的機制設計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18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Graphic spid="7" grpId="0">
        <p:bldAsOne/>
      </p:bldGraphic>
      <p:bldP spid="8" grpId="0" animBg="1"/>
      <p:bldP spid="9" grpId="0" animBg="1"/>
      <p:bldP spid="10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29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適性輔導特色篇</a:t>
            </a:r>
          </a:p>
        </p:txBody>
      </p:sp>
      <p:sp>
        <p:nvSpPr>
          <p:cNvPr id="7" name="文字版面配置區 1">
            <a:extLst>
              <a:ext uri="{FF2B5EF4-FFF2-40B4-BE49-F238E27FC236}">
                <a16:creationId xmlns:a16="http://schemas.microsoft.com/office/drawing/2014/main" id="{A23BD6D5-147D-1BA0-2A0C-18801408B511}"/>
              </a:ext>
            </a:extLst>
          </p:cNvPr>
          <p:cNvSpPr txBox="1">
            <a:spLocks/>
          </p:cNvSpPr>
          <p:nvPr/>
        </p:nvSpPr>
        <p:spPr>
          <a:xfrm>
            <a:off x="570640" y="855947"/>
            <a:ext cx="3444469" cy="438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b="1" dirty="0">
                <a:solidFill>
                  <a:schemeClr val="accent1"/>
                </a:solidFill>
              </a:rPr>
              <a:t>綜合高中輔導特色</a:t>
            </a:r>
            <a:r>
              <a:rPr lang="en-US" altLang="zh-TW" sz="2400" b="1" dirty="0">
                <a:solidFill>
                  <a:schemeClr val="accent1"/>
                </a:solidFill>
              </a:rPr>
              <a:t>/</a:t>
            </a:r>
            <a:r>
              <a:rPr lang="zh-TW" altLang="en-US" sz="2400" b="1" dirty="0">
                <a:solidFill>
                  <a:schemeClr val="accent1"/>
                </a:solidFill>
              </a:rPr>
              <a:t>優勢</a:t>
            </a:r>
            <a:endParaRPr lang="zh-TW" altLang="en-US" sz="2400" b="1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226095796"/>
              </p:ext>
            </p:extLst>
          </p:nvPr>
        </p:nvGraphicFramePr>
        <p:xfrm>
          <a:off x="791580" y="923671"/>
          <a:ext cx="8008661" cy="411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5757756" y="1183046"/>
            <a:ext cx="2393320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提供學術及專門學程專精課程</a:t>
            </a:r>
            <a:r>
              <a:rPr lang="zh-TW" altLang="en-US" b="1" dirty="0">
                <a:solidFill>
                  <a:schemeClr val="accent2"/>
                </a:solidFill>
                <a:latin typeface="微軟正黑體"/>
                <a:ea typeface="微軟正黑體"/>
              </a:rPr>
              <a:t>，試探學程後再分流</a:t>
            </a:r>
            <a:endParaRPr lang="zh-TW" altLang="en-US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81913" y="2154491"/>
            <a:ext cx="2355395" cy="92331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透過生涯規劃及性向興趣輔導，協助學生確立發展方向</a:t>
            </a:r>
          </a:p>
        </p:txBody>
      </p:sp>
      <p:sp>
        <p:nvSpPr>
          <p:cNvPr id="12" name="矩形 20"/>
          <p:cNvSpPr>
            <a:spLocks noChangeArrowheads="1"/>
          </p:cNvSpPr>
          <p:nvPr/>
        </p:nvSpPr>
        <p:spPr bwMode="auto">
          <a:xfrm>
            <a:off x="5836671" y="2977074"/>
            <a:ext cx="2365428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提供跨域</a:t>
            </a:r>
            <a:r>
              <a:rPr lang="en-US" altLang="zh-TW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學程</a:t>
            </a:r>
            <a:r>
              <a:rPr lang="en-US" altLang="zh-TW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整合課程，輔導學生選修適合課程</a:t>
            </a:r>
          </a:p>
        </p:txBody>
      </p:sp>
      <p:sp>
        <p:nvSpPr>
          <p:cNvPr id="13" name="矩形 24"/>
          <p:cNvSpPr>
            <a:spLocks noChangeArrowheads="1"/>
          </p:cNvSpPr>
          <p:nvPr/>
        </p:nvSpPr>
        <p:spPr bwMode="auto">
          <a:xfrm>
            <a:off x="1425204" y="3950794"/>
            <a:ext cx="2268812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同時擁有可參加大學及技專校院多元入學的機會</a:t>
            </a:r>
          </a:p>
        </p:txBody>
      </p:sp>
    </p:spTree>
    <p:extLst>
      <p:ext uri="{BB962C8B-B14F-4D97-AF65-F5344CB8AC3E}">
        <p14:creationId xmlns:p14="http://schemas.microsoft.com/office/powerpoint/2010/main" val="36591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35049F-B1DE-4031-9F84-EE121DB17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735049F-B1DE-4031-9F84-EE121DB17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6F0846-36DE-4662-B01D-FE74CB0D4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DF6F0846-36DE-4662-B01D-FE74CB0D45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35D2EC0-0E15-4FBA-B01B-4B90625C6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935D2EC0-0E15-4FBA-B01B-4B90625C6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CCFE8B-8134-4CC9-BB83-CD9B34A1B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7ACCFE8B-8134-4CC9-BB83-CD9B34A1B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FBE35A-0041-4B1A-8354-97EDCA632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91FBE35A-0041-4B1A-8354-97EDCA632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BDFC85-C893-452B-8CB8-290A961E7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53BDFC85-C893-452B-8CB8-290A961E7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6B92A8F-68E5-4AA0-928B-6BFBD03C0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C6B92A8F-68E5-4AA0-928B-6BFBD03C0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ED892C-28D7-4503-90B7-70640912F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9DED892C-28D7-4503-90B7-70640912F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132055"/>
            <a:ext cx="6858000" cy="811295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從各面向了解綜合型高中</a:t>
            </a:r>
            <a:endParaRPr lang="en-US" altLang="zh-TW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30CFB-5247-4BF2-9AB4-3ADF4FE8C5D6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8" t="31112" r="40481" b="33162"/>
          <a:stretch/>
        </p:blipFill>
        <p:spPr bwMode="auto">
          <a:xfrm>
            <a:off x="6265985" y="119205"/>
            <a:ext cx="2708031" cy="18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Diagram group"/>
          <p:cNvGrpSpPr/>
          <p:nvPr/>
        </p:nvGrpSpPr>
        <p:grpSpPr>
          <a:xfrm>
            <a:off x="1352252" y="1877138"/>
            <a:ext cx="5760720" cy="752760"/>
            <a:chOff x="411480" y="41421"/>
            <a:chExt cx="5760720" cy="1003680"/>
          </a:xfrm>
          <a:scene3d>
            <a:camera prst="isometricOffAxis2Left" zoom="95000"/>
            <a:lightRig rig="flat" dir="t"/>
          </a:scene3d>
        </p:grpSpPr>
        <p:grpSp>
          <p:nvGrpSpPr>
            <p:cNvPr id="7" name="群組 6"/>
            <p:cNvGrpSpPr/>
            <p:nvPr/>
          </p:nvGrpSpPr>
          <p:grpSpPr>
            <a:xfrm>
              <a:off x="411480" y="41421"/>
              <a:ext cx="5760720" cy="1003680"/>
              <a:chOff x="411480" y="41421"/>
              <a:chExt cx="5760720" cy="1003680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411480" y="41421"/>
                <a:ext cx="5760720" cy="1003680"/>
              </a:xfrm>
              <a:prstGeom prst="round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圓角矩形 4"/>
              <p:cNvSpPr txBox="1"/>
              <p:nvPr/>
            </p:nvSpPr>
            <p:spPr>
              <a:xfrm>
                <a:off x="460476" y="90417"/>
                <a:ext cx="5662728" cy="9056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7742" tIns="0" rIns="217742" bIns="0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44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學制理念精神篇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09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30CFB-5247-4BF2-9AB4-3ADF4FE8C5D6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8" t="31112" r="40481" b="33162"/>
          <a:stretch/>
        </p:blipFill>
        <p:spPr bwMode="auto">
          <a:xfrm>
            <a:off x="6265985" y="119205"/>
            <a:ext cx="2708031" cy="18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副標題 2"/>
          <p:cNvSpPr txBox="1">
            <a:spLocks/>
          </p:cNvSpPr>
          <p:nvPr/>
        </p:nvSpPr>
        <p:spPr>
          <a:xfrm>
            <a:off x="1143000" y="1956797"/>
            <a:ext cx="6858000" cy="811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30B1B3"/>
                </a:solidFill>
                <a:latin typeface="+mn-lt"/>
                <a:ea typeface="微軟正黑體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國中生升學進路建議</a:t>
            </a:r>
            <a:endParaRPr lang="en-US" altLang="zh-TW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0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31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國中生升學進路建議</a:t>
            </a:r>
          </a:p>
        </p:txBody>
      </p:sp>
      <p:sp>
        <p:nvSpPr>
          <p:cNvPr id="12" name="文字版面配置區 1">
            <a:extLst>
              <a:ext uri="{FF2B5EF4-FFF2-40B4-BE49-F238E27FC236}">
                <a16:creationId xmlns:a16="http://schemas.microsoft.com/office/drawing/2014/main" id="{CEB7A350-B871-8E51-EFC7-A6A9238A1046}"/>
              </a:ext>
            </a:extLst>
          </p:cNvPr>
          <p:cNvSpPr txBox="1">
            <a:spLocks/>
          </p:cNvSpPr>
          <p:nvPr/>
        </p:nvSpPr>
        <p:spPr>
          <a:xfrm>
            <a:off x="722004" y="873149"/>
            <a:ext cx="4021876" cy="460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chemeClr val="accent2"/>
                </a:solidFill>
              </a:rPr>
              <a:t>國中畢業生升學進路圖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1790940-D238-537B-9769-7818EE05E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26" y="1333785"/>
            <a:ext cx="7292223" cy="3734502"/>
          </a:xfrm>
          <a:prstGeom prst="rect">
            <a:avLst/>
          </a:prstGeom>
        </p:spPr>
      </p:pic>
      <p:sp>
        <p:nvSpPr>
          <p:cNvPr id="14" name="矩形: 圓角 2">
            <a:extLst>
              <a:ext uri="{FF2B5EF4-FFF2-40B4-BE49-F238E27FC236}">
                <a16:creationId xmlns:a16="http://schemas.microsoft.com/office/drawing/2014/main" id="{098AD6F3-B6E3-707E-A02E-C4E2450252EA}"/>
              </a:ext>
            </a:extLst>
          </p:cNvPr>
          <p:cNvSpPr/>
          <p:nvPr/>
        </p:nvSpPr>
        <p:spPr>
          <a:xfrm>
            <a:off x="1978601" y="3882366"/>
            <a:ext cx="934651" cy="3649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4">
            <a:extLst>
              <a:ext uri="{FF2B5EF4-FFF2-40B4-BE49-F238E27FC236}">
                <a16:creationId xmlns:a16="http://schemas.microsoft.com/office/drawing/2014/main" id="{D637E949-6C0D-13CA-45DC-E25A12C1F071}"/>
              </a:ext>
            </a:extLst>
          </p:cNvPr>
          <p:cNvSpPr/>
          <p:nvPr/>
        </p:nvSpPr>
        <p:spPr>
          <a:xfrm>
            <a:off x="6145627" y="3975438"/>
            <a:ext cx="934651" cy="3649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43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32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國中生升學進路建議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CEED6EA1-46BA-B90A-CBFF-3E5A5B3E6383}"/>
              </a:ext>
            </a:extLst>
          </p:cNvPr>
          <p:cNvGrpSpPr/>
          <p:nvPr/>
        </p:nvGrpSpPr>
        <p:grpSpPr>
          <a:xfrm>
            <a:off x="862525" y="889019"/>
            <a:ext cx="7556165" cy="4186472"/>
            <a:chOff x="566555" y="321500"/>
            <a:chExt cx="7556165" cy="4694575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A73E20A7-D197-B4A4-D690-7BCEA7FDF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555" y="321500"/>
              <a:ext cx="3867690" cy="4694575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5A6EBB53-A12A-1099-4F4C-66AC96D509B0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5075" y="628179"/>
              <a:ext cx="3697645" cy="4358036"/>
            </a:xfrm>
            <a:prstGeom prst="rect">
              <a:avLst/>
            </a:prstGeom>
          </p:spPr>
        </p:pic>
      </p:grpSp>
      <p:sp>
        <p:nvSpPr>
          <p:cNvPr id="15" name="L 圖案 2">
            <a:extLst>
              <a:ext uri="{FF2B5EF4-FFF2-40B4-BE49-F238E27FC236}">
                <a16:creationId xmlns:a16="http://schemas.microsoft.com/office/drawing/2014/main" id="{78C572F7-B9C8-7F73-6775-8860C6E8F803}"/>
              </a:ext>
            </a:extLst>
          </p:cNvPr>
          <p:cNvSpPr/>
          <p:nvPr/>
        </p:nvSpPr>
        <p:spPr>
          <a:xfrm rot="19005720">
            <a:off x="1531666" y="756370"/>
            <a:ext cx="270030" cy="180020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L 圖案 4">
            <a:extLst>
              <a:ext uri="{FF2B5EF4-FFF2-40B4-BE49-F238E27FC236}">
                <a16:creationId xmlns:a16="http://schemas.microsoft.com/office/drawing/2014/main" id="{90411137-8FE0-6D22-62E9-17AF784FCFB7}"/>
              </a:ext>
            </a:extLst>
          </p:cNvPr>
          <p:cNvSpPr/>
          <p:nvPr/>
        </p:nvSpPr>
        <p:spPr>
          <a:xfrm rot="19005720">
            <a:off x="2983792" y="1072496"/>
            <a:ext cx="270030" cy="180020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L 圖案 7">
            <a:extLst>
              <a:ext uri="{FF2B5EF4-FFF2-40B4-BE49-F238E27FC236}">
                <a16:creationId xmlns:a16="http://schemas.microsoft.com/office/drawing/2014/main" id="{F2B34694-A4E9-13EC-66D8-EE3B1868ECC6}"/>
              </a:ext>
            </a:extLst>
          </p:cNvPr>
          <p:cNvSpPr/>
          <p:nvPr/>
        </p:nvSpPr>
        <p:spPr>
          <a:xfrm rot="19005720">
            <a:off x="5723855" y="1862782"/>
            <a:ext cx="270030" cy="180020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版面配置區 1">
            <a:extLst>
              <a:ext uri="{FF2B5EF4-FFF2-40B4-BE49-F238E27FC236}">
                <a16:creationId xmlns:a16="http://schemas.microsoft.com/office/drawing/2014/main" id="{95754EED-4C60-6FFA-172B-D1A34626E6B8}"/>
              </a:ext>
            </a:extLst>
          </p:cNvPr>
          <p:cNvSpPr txBox="1">
            <a:spLocks/>
          </p:cNvSpPr>
          <p:nvPr/>
        </p:nvSpPr>
        <p:spPr>
          <a:xfrm>
            <a:off x="0" y="959632"/>
            <a:ext cx="814398" cy="21275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</a:ln>
        </p:spPr>
        <p:txBody>
          <a:bodyPr vert="horz" lIns="68571" tIns="34286" rIns="68571" bIns="34286" anchor="ctr"/>
          <a:lstStyle>
            <a:lvl1pPr marL="0" indent="0" algn="l" defTabSz="91427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marL="742852" indent="-285712" algn="l" defTabSz="9142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48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87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26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66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04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44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82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>
                <a:solidFill>
                  <a:schemeClr val="tx1"/>
                </a:solidFill>
              </a:rPr>
              <a:t>適性入學主要入學管道</a:t>
            </a:r>
          </a:p>
        </p:txBody>
      </p:sp>
    </p:spTree>
    <p:extLst>
      <p:ext uri="{BB962C8B-B14F-4D97-AF65-F5344CB8AC3E}">
        <p14:creationId xmlns:p14="http://schemas.microsoft.com/office/powerpoint/2010/main" val="4100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33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國中生升學進路建議</a:t>
            </a:r>
          </a:p>
        </p:txBody>
      </p:sp>
      <p:sp>
        <p:nvSpPr>
          <p:cNvPr id="5" name="文字版面配置區 3">
            <a:extLst>
              <a:ext uri="{FF2B5EF4-FFF2-40B4-BE49-F238E27FC236}">
                <a16:creationId xmlns:a16="http://schemas.microsoft.com/office/drawing/2014/main" id="{6BD34275-9329-B827-0042-4F692D6A6186}"/>
              </a:ext>
            </a:extLst>
          </p:cNvPr>
          <p:cNvSpPr txBox="1">
            <a:spLocks/>
          </p:cNvSpPr>
          <p:nvPr/>
        </p:nvSpPr>
        <p:spPr>
          <a:xfrm>
            <a:off x="567627" y="889838"/>
            <a:ext cx="6623820" cy="569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114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學年綜合型高中適性入學管道比較表</a:t>
            </a:r>
            <a:endParaRPr lang="zh-CN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B5C6355-9712-27FD-E8A5-5E693A9ED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97531"/>
              </p:ext>
            </p:extLst>
          </p:nvPr>
        </p:nvGraphicFramePr>
        <p:xfrm>
          <a:off x="585902" y="1548298"/>
          <a:ext cx="8100898" cy="316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125">
                  <a:extLst>
                    <a:ext uri="{9D8B030D-6E8A-4147-A177-3AD203B41FA5}">
                      <a16:colId xmlns:a16="http://schemas.microsoft.com/office/drawing/2014/main" val="1529061766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300373862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515420159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1450509736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178963532"/>
                    </a:ext>
                  </a:extLst>
                </a:gridCol>
                <a:gridCol w="765084">
                  <a:extLst>
                    <a:ext uri="{9D8B030D-6E8A-4147-A177-3AD203B41FA5}">
                      <a16:colId xmlns:a16="http://schemas.microsoft.com/office/drawing/2014/main" val="1411353591"/>
                    </a:ext>
                  </a:extLst>
                </a:gridCol>
                <a:gridCol w="765084">
                  <a:extLst>
                    <a:ext uri="{9D8B030D-6E8A-4147-A177-3AD203B41FA5}">
                      <a16:colId xmlns:a16="http://schemas.microsoft.com/office/drawing/2014/main" val="2679649561"/>
                    </a:ext>
                  </a:extLst>
                </a:gridCol>
              </a:tblGrid>
              <a:tr h="65225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入學方式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入學管道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採計國中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教育會考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綜合高中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招生校數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674380"/>
                  </a:ext>
                </a:extLst>
              </a:tr>
              <a:tr h="652252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免試入學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2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學習區完全免試入學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2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完免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全國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各縣市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5/6-7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5/15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620247"/>
                  </a:ext>
                </a:extLst>
              </a:tr>
              <a:tr h="12113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優先免試入學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2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優免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l" defTabSz="9142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accent5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註：桃園區、台南區、高雄區併入大免</a:t>
                      </a:r>
                      <a:endParaRPr lang="zh-TW" altLang="en-US" sz="1600" b="1" dirty="0">
                        <a:solidFill>
                          <a:schemeClr val="accent5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基北區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宜蘭區竹苗區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彰化區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V*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5/19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6/17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767376"/>
                  </a:ext>
                </a:extLst>
              </a:tr>
              <a:tr h="65225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就學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區免試入學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2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大免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全國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就學區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6/26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7/8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762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34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國中生升學進路建議</a:t>
            </a:r>
          </a:p>
        </p:txBody>
      </p:sp>
      <p:sp>
        <p:nvSpPr>
          <p:cNvPr id="19" name="文字版面配置區 3">
            <a:extLst>
              <a:ext uri="{FF2B5EF4-FFF2-40B4-BE49-F238E27FC236}">
                <a16:creationId xmlns:a16="http://schemas.microsoft.com/office/drawing/2014/main" id="{6BD34275-9329-B827-0042-4F692D6A6186}"/>
              </a:ext>
            </a:extLst>
          </p:cNvPr>
          <p:cNvSpPr txBox="1">
            <a:spLocks/>
          </p:cNvSpPr>
          <p:nvPr/>
        </p:nvSpPr>
        <p:spPr>
          <a:xfrm>
            <a:off x="567627" y="1012123"/>
            <a:ext cx="3494821" cy="1005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114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學年辦理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綜合高中的學程學校</a:t>
            </a:r>
            <a:endParaRPr lang="zh-CN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60543" y="2452800"/>
            <a:ext cx="4683814" cy="1750232"/>
            <a:chOff x="104702" y="2053952"/>
            <a:chExt cx="4683814" cy="1750232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3E18B010-E5E2-81A5-FCF2-F3B06C58D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1" t="41365" b="28675"/>
            <a:stretch/>
          </p:blipFill>
          <p:spPr>
            <a:xfrm>
              <a:off x="104702" y="2263188"/>
              <a:ext cx="4683814" cy="1540996"/>
            </a:xfrm>
            <a:prstGeom prst="rect">
              <a:avLst/>
            </a:prstGeom>
          </p:spPr>
        </p:pic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3E18B010-E5E2-81A5-FCF2-F3B06C58D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1" t="4841" b="91091"/>
            <a:stretch/>
          </p:blipFill>
          <p:spPr>
            <a:xfrm>
              <a:off x="104702" y="2053952"/>
              <a:ext cx="4683814" cy="209235"/>
            </a:xfrm>
            <a:prstGeom prst="rect">
              <a:avLst/>
            </a:prstGeom>
          </p:spPr>
        </p:pic>
      </p:grpSp>
      <p:pic>
        <p:nvPicPr>
          <p:cNvPr id="21" name="圖片 20">
            <a:extLst>
              <a:ext uri="{FF2B5EF4-FFF2-40B4-BE49-F238E27FC236}">
                <a16:creationId xmlns:a16="http://schemas.microsoft.com/office/drawing/2014/main" id="{3E18B010-E5E2-81A5-FCF2-F3B06C58D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" t="4841" b="58287"/>
          <a:stretch/>
        </p:blipFill>
        <p:spPr>
          <a:xfrm>
            <a:off x="4322699" y="861510"/>
            <a:ext cx="4683814" cy="1896524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4322699" y="3327916"/>
            <a:ext cx="4683814" cy="1439347"/>
            <a:chOff x="4322699" y="3327916"/>
            <a:chExt cx="4683814" cy="1439347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3E18B010-E5E2-81A5-FCF2-F3B06C58D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1" t="71457" b="4627"/>
            <a:stretch/>
          </p:blipFill>
          <p:spPr>
            <a:xfrm>
              <a:off x="4322699" y="3537151"/>
              <a:ext cx="4683814" cy="1230112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3E18B010-E5E2-81A5-FCF2-F3B06C58D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1" t="4841" b="91091"/>
            <a:stretch/>
          </p:blipFill>
          <p:spPr>
            <a:xfrm>
              <a:off x="4322699" y="3327916"/>
              <a:ext cx="4683814" cy="209235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1373238" y="3486395"/>
            <a:ext cx="2268000" cy="32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54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35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國中生升學進路建議</a:t>
            </a:r>
          </a:p>
        </p:txBody>
      </p:sp>
      <p:sp>
        <p:nvSpPr>
          <p:cNvPr id="5" name="文字版面配置區 1">
            <a:extLst>
              <a:ext uri="{FF2B5EF4-FFF2-40B4-BE49-F238E27FC236}">
                <a16:creationId xmlns:a16="http://schemas.microsoft.com/office/drawing/2014/main" id="{3BE164E1-B469-481C-B7C5-3C7A05473257}"/>
              </a:ext>
            </a:extLst>
          </p:cNvPr>
          <p:cNvSpPr txBox="1">
            <a:spLocks/>
          </p:cNvSpPr>
          <p:nvPr/>
        </p:nvSpPr>
        <p:spPr>
          <a:xfrm>
            <a:off x="776912" y="837766"/>
            <a:ext cx="3886861" cy="45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chemeClr val="accent1"/>
                </a:solidFill>
              </a:rPr>
              <a:t>適性入學宣導手冊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19BD52C3-F4B9-CA98-13E1-54B74C8B9DD2}"/>
              </a:ext>
            </a:extLst>
          </p:cNvPr>
          <p:cNvGrpSpPr/>
          <p:nvPr/>
        </p:nvGrpSpPr>
        <p:grpSpPr>
          <a:xfrm>
            <a:off x="3994484" y="1426637"/>
            <a:ext cx="4856115" cy="3340626"/>
            <a:chOff x="3985917" y="1033058"/>
            <a:chExt cx="5085466" cy="3677404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1F5D4D5-C366-E7F3-9F67-541BEAB81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5917" y="1033058"/>
              <a:ext cx="2523254" cy="3677404"/>
            </a:xfrm>
            <a:prstGeom prst="rect">
              <a:avLst/>
            </a:prstGeom>
            <a:ln>
              <a:solidFill>
                <a:srgbClr val="F58634"/>
              </a:solidFill>
            </a:ln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9080212B-0015-C916-DDB1-5DCC9F8E1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9976" y="1033058"/>
              <a:ext cx="2541407" cy="3671952"/>
            </a:xfrm>
            <a:prstGeom prst="rect">
              <a:avLst/>
            </a:prstGeom>
            <a:ln>
              <a:solidFill>
                <a:srgbClr val="F58634"/>
              </a:solidFill>
            </a:ln>
          </p:spPr>
        </p:pic>
      </p:grpSp>
      <p:sp>
        <p:nvSpPr>
          <p:cNvPr id="9" name="語音泡泡: 圓角矩形 10">
            <a:extLst>
              <a:ext uri="{FF2B5EF4-FFF2-40B4-BE49-F238E27FC236}">
                <a16:creationId xmlns:a16="http://schemas.microsoft.com/office/drawing/2014/main" id="{EAF6A364-EC8B-6D65-BAF0-93A2FE73EB99}"/>
              </a:ext>
            </a:extLst>
          </p:cNvPr>
          <p:cNvSpPr/>
          <p:nvPr/>
        </p:nvSpPr>
        <p:spPr>
          <a:xfrm>
            <a:off x="6125243" y="927783"/>
            <a:ext cx="1890210" cy="360040"/>
          </a:xfrm>
          <a:prstGeom prst="wedgeRoundRectCallout">
            <a:avLst>
              <a:gd name="adj1" fmla="val -43181"/>
              <a:gd name="adj2" fmla="val 110876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綜合型高中介紹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6B0637E-9582-D994-9E06-A261E9599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13" y="1320036"/>
            <a:ext cx="2837356" cy="3778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4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36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國中生升學進路建議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B858255-242F-5882-309A-89BBFB198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74" y="849872"/>
            <a:ext cx="6748603" cy="4293628"/>
          </a:xfrm>
          <a:prstGeom prst="rect">
            <a:avLst/>
          </a:prstGeom>
        </p:spPr>
      </p:pic>
      <p:sp>
        <p:nvSpPr>
          <p:cNvPr id="6" name="文字版面配置區 1">
            <a:extLst>
              <a:ext uri="{FF2B5EF4-FFF2-40B4-BE49-F238E27FC236}">
                <a16:creationId xmlns:a16="http://schemas.microsoft.com/office/drawing/2014/main" id="{565DB260-71FC-8063-02AF-4C7864619953}"/>
              </a:ext>
            </a:extLst>
          </p:cNvPr>
          <p:cNvSpPr txBox="1">
            <a:spLocks/>
          </p:cNvSpPr>
          <p:nvPr/>
        </p:nvSpPr>
        <p:spPr>
          <a:xfrm>
            <a:off x="394134" y="877373"/>
            <a:ext cx="1049656" cy="2149519"/>
          </a:xfrm>
          <a:prstGeom prst="rect">
            <a:avLst/>
          </a:prstGeom>
          <a:ln w="12700" cmpd="sng">
            <a:noFill/>
          </a:ln>
        </p:spPr>
        <p:txBody>
          <a:bodyPr vert="horz" lIns="68571" tIns="34286" rIns="68571" bIns="34286" anchor="ctr"/>
          <a:lstStyle>
            <a:lvl1pPr marL="0" indent="0" algn="l" defTabSz="91427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marL="742852" indent="-285712" algn="l" defTabSz="9142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48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87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26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66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04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44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82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>
                <a:solidFill>
                  <a:schemeClr val="accent1"/>
                </a:solidFill>
              </a:rPr>
              <a:t>適性入學宣導網站</a:t>
            </a:r>
          </a:p>
        </p:txBody>
      </p:sp>
      <p:sp>
        <p:nvSpPr>
          <p:cNvPr id="7" name="矩形: 圓角 12">
            <a:extLst>
              <a:ext uri="{FF2B5EF4-FFF2-40B4-BE49-F238E27FC236}">
                <a16:creationId xmlns:a16="http://schemas.microsoft.com/office/drawing/2014/main" id="{FE188D9C-BE4C-DD00-CF56-816E45A6BEEE}"/>
              </a:ext>
            </a:extLst>
          </p:cNvPr>
          <p:cNvSpPr/>
          <p:nvPr/>
        </p:nvSpPr>
        <p:spPr>
          <a:xfrm>
            <a:off x="2595492" y="4331368"/>
            <a:ext cx="1440160" cy="7156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76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37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國中生升學進路建議</a:t>
            </a:r>
          </a:p>
        </p:txBody>
      </p:sp>
      <p:sp>
        <p:nvSpPr>
          <p:cNvPr id="8" name="文字版面配置區 1">
            <a:extLst>
              <a:ext uri="{FF2B5EF4-FFF2-40B4-BE49-F238E27FC236}">
                <a16:creationId xmlns:a16="http://schemas.microsoft.com/office/drawing/2014/main" id="{861A1178-DF3F-9428-DAEE-BDFD0043E9C3}"/>
              </a:ext>
            </a:extLst>
          </p:cNvPr>
          <p:cNvSpPr txBox="1">
            <a:spLocks/>
          </p:cNvSpPr>
          <p:nvPr/>
        </p:nvSpPr>
        <p:spPr>
          <a:xfrm>
            <a:off x="425364" y="1022950"/>
            <a:ext cx="3679124" cy="450057"/>
          </a:xfrm>
          <a:prstGeom prst="rect">
            <a:avLst/>
          </a:prstGeom>
          <a:ln w="12700" cmpd="sng">
            <a:noFill/>
          </a:ln>
        </p:spPr>
        <p:txBody>
          <a:bodyPr vert="horz" lIns="68571" tIns="34286" rIns="68571" bIns="34286" anchor="ctr"/>
          <a:lstStyle>
            <a:lvl1pPr marL="0" indent="0" algn="l" defTabSz="91427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marL="742852" indent="-285712" algn="l" defTabSz="9142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48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87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26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66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04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44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82" indent="-228569" algn="l" defTabSz="9142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>
                <a:solidFill>
                  <a:schemeClr val="accent1"/>
                </a:solidFill>
              </a:rPr>
              <a:t>學校定位查詢系統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509" y="1473449"/>
            <a:ext cx="5416550" cy="356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: 圓角 8">
            <a:extLst>
              <a:ext uri="{FF2B5EF4-FFF2-40B4-BE49-F238E27FC236}">
                <a16:creationId xmlns:a16="http://schemas.microsoft.com/office/drawing/2014/main" id="{876082B1-F4C5-493D-3DDC-EE02B7421EB2}"/>
              </a:ext>
            </a:extLst>
          </p:cNvPr>
          <p:cNvSpPr/>
          <p:nvPr/>
        </p:nvSpPr>
        <p:spPr>
          <a:xfrm>
            <a:off x="1978036" y="2747370"/>
            <a:ext cx="1260000" cy="21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8">
            <a:extLst>
              <a:ext uri="{FF2B5EF4-FFF2-40B4-BE49-F238E27FC236}">
                <a16:creationId xmlns:a16="http://schemas.microsoft.com/office/drawing/2014/main" id="{876082B1-F4C5-493D-3DDC-EE02B7421EB2}"/>
              </a:ext>
            </a:extLst>
          </p:cNvPr>
          <p:cNvSpPr/>
          <p:nvPr/>
        </p:nvSpPr>
        <p:spPr>
          <a:xfrm>
            <a:off x="6454423" y="2675370"/>
            <a:ext cx="324000" cy="1440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876082B1-F4C5-493D-3DDC-EE02B7421EB2}"/>
              </a:ext>
            </a:extLst>
          </p:cNvPr>
          <p:cNvSpPr/>
          <p:nvPr/>
        </p:nvSpPr>
        <p:spPr>
          <a:xfrm>
            <a:off x="3238036" y="3185241"/>
            <a:ext cx="2448000" cy="187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76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38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國中生升學進路建議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205841" y="1011220"/>
            <a:ext cx="1747125" cy="3121060"/>
            <a:chOff x="330031" y="474362"/>
            <a:chExt cx="1747125" cy="31210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矩形 5"/>
            <p:cNvSpPr/>
            <p:nvPr/>
          </p:nvSpPr>
          <p:spPr>
            <a:xfrm>
              <a:off x="330031" y="474362"/>
              <a:ext cx="1747125" cy="312106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矩形 6"/>
            <p:cNvSpPr/>
            <p:nvPr/>
          </p:nvSpPr>
          <p:spPr>
            <a:xfrm>
              <a:off x="330031" y="474362"/>
              <a:ext cx="1747125" cy="31210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26670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60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選擇綜合高中</a:t>
              </a:r>
            </a:p>
          </p:txBody>
        </p:sp>
      </p:grp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1876926" y="1050064"/>
            <a:ext cx="6930754" cy="3705572"/>
          </a:xfrm>
          <a:noFill/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zh-TW" altLang="en-US" sz="4000" b="1" dirty="0"/>
              <a:t>課程兼具</a:t>
            </a:r>
            <a:r>
              <a:rPr lang="zh-TW" altLang="en-US" sz="4000" b="1" dirty="0">
                <a:latin typeface="新細明體"/>
                <a:ea typeface="新細明體"/>
              </a:rPr>
              <a:t>：</a:t>
            </a:r>
            <a:endParaRPr lang="zh-TW" altLang="en-US" sz="4000" b="1" dirty="0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3160111062"/>
              </p:ext>
            </p:extLst>
          </p:nvPr>
        </p:nvGraphicFramePr>
        <p:xfrm>
          <a:off x="2532640" y="1011220"/>
          <a:ext cx="6545344" cy="3719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內容版面配置區 5"/>
          <p:cNvSpPr txBox="1">
            <a:spLocks/>
          </p:cNvSpPr>
          <p:nvPr/>
        </p:nvSpPr>
        <p:spPr>
          <a:xfrm>
            <a:off x="2028179" y="1703254"/>
            <a:ext cx="2605697" cy="319188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"/>
              </a:spcBef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以輔導學生選修普通型高中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24"/>
              </a:spcBef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、技術型高中之適性課程，學生可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兼具發展兩類型高中之能力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6421072" y="3132564"/>
            <a:ext cx="720080" cy="9361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部定一般科目</a:t>
            </a:r>
          </a:p>
        </p:txBody>
      </p:sp>
    </p:spTree>
    <p:extLst>
      <p:ext uri="{BB962C8B-B14F-4D97-AF65-F5344CB8AC3E}">
        <p14:creationId xmlns:p14="http://schemas.microsoft.com/office/powerpoint/2010/main" val="40510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369E477-EBD5-48EB-B1A4-05F407417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>
                                            <p:graphicEl>
                                              <a:dgm id="{D369E477-EBD5-48EB-B1A4-05F407417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7610B4-979A-4982-AD6B-27E6797AD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dgm id="{DA7610B4-979A-4982-AD6B-27E6797AD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95A141-1C79-49AC-9200-2ECB062FE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>
                                            <p:graphicEl>
                                              <a:dgm id="{A895A141-1C79-49AC-9200-2ECB062FE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  <p:bldP spid="11" grpId="0" build="p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39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國中生升學進路建議</a:t>
            </a: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4222811557"/>
              </p:ext>
            </p:extLst>
          </p:nvPr>
        </p:nvGraphicFramePr>
        <p:xfrm>
          <a:off x="515640" y="873149"/>
          <a:ext cx="8171160" cy="416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277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4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學制理念精神篇</a:t>
            </a:r>
          </a:p>
        </p:txBody>
      </p:sp>
      <p:sp>
        <p:nvSpPr>
          <p:cNvPr id="6" name="椭圆 33"/>
          <p:cNvSpPr/>
          <p:nvPr/>
        </p:nvSpPr>
        <p:spPr>
          <a:xfrm>
            <a:off x="3585341" y="1175577"/>
            <a:ext cx="2745305" cy="2745305"/>
          </a:xfrm>
          <a:prstGeom prst="ellipse">
            <a:avLst/>
          </a:prstGeom>
          <a:noFill/>
          <a:ln>
            <a:solidFill>
              <a:srgbClr val="1A7BA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椭圆 8"/>
          <p:cNvSpPr/>
          <p:nvPr/>
        </p:nvSpPr>
        <p:spPr>
          <a:xfrm>
            <a:off x="976758" y="1310231"/>
            <a:ext cx="2745305" cy="2745305"/>
          </a:xfrm>
          <a:prstGeom prst="ellipse">
            <a:avLst/>
          </a:prstGeom>
          <a:noFill/>
          <a:ln>
            <a:solidFill>
              <a:srgbClr val="1A7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57026" y="1898202"/>
            <a:ext cx="2384958" cy="170814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(comprehensive high school)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課程規劃是依據民國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83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第七次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全國教育會議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分區座談會結論與建議彙編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47608" y="1483452"/>
            <a:ext cx="800195" cy="461653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lvl="0" algn="ctr"/>
            <a:r>
              <a:rPr lang="zh-TW" altLang="en-US" sz="2400" b="1" dirty="0">
                <a:solidFill>
                  <a:srgbClr val="1A7B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緣起</a:t>
            </a:r>
            <a:endParaRPr lang="zh-CN" altLang="en-US" sz="2400" b="1" dirty="0">
              <a:solidFill>
                <a:srgbClr val="1A7BA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76477" y="1793594"/>
            <a:ext cx="2206638" cy="2031313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希望在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面對二十一世紀高科技時代來臨之前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，能在我國中等教育的後期，除現有的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普通高中、高職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及五專之外，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另有「綜合高中」的規劃</a:t>
            </a:r>
            <a:endParaRPr lang="zh-CN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9698" y="1379569"/>
            <a:ext cx="800195" cy="461653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lvl="0" algn="ctr"/>
            <a:r>
              <a:rPr lang="zh-TW" altLang="en-US" sz="2400" b="1" dirty="0">
                <a:solidFill>
                  <a:srgbClr val="1A7B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動機</a:t>
            </a:r>
            <a:endParaRPr lang="zh-CN" altLang="en-US" sz="2400" b="1" dirty="0">
              <a:solidFill>
                <a:srgbClr val="1A7BA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椭圆 36"/>
          <p:cNvSpPr/>
          <p:nvPr/>
        </p:nvSpPr>
        <p:spPr>
          <a:xfrm>
            <a:off x="6195631" y="1037929"/>
            <a:ext cx="2745305" cy="2745305"/>
          </a:xfrm>
          <a:prstGeom prst="ellipse">
            <a:avLst/>
          </a:prstGeom>
          <a:noFill/>
          <a:ln>
            <a:solidFill>
              <a:srgbClr val="1A7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74080" y="1646948"/>
            <a:ext cx="2332925" cy="1887684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因應部份性向、興趣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分化尚在思考之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學生的需要；同時，也可滿足部份性向、興趣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分化較早確定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之學生，能有機會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兼跨學術性向和職業性向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的需求，以適應學生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適性教育發展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目標之達成。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66480" y="1238026"/>
            <a:ext cx="800195" cy="461653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lvl="0" algn="ctr"/>
            <a:r>
              <a:rPr lang="zh-TW" altLang="en-US" sz="2400" b="1" dirty="0">
                <a:solidFill>
                  <a:srgbClr val="1A7B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zh-CN" altLang="en-US" sz="2400" b="1" dirty="0">
              <a:solidFill>
                <a:srgbClr val="1A7BA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椭圆 1"/>
          <p:cNvSpPr/>
          <p:nvPr/>
        </p:nvSpPr>
        <p:spPr>
          <a:xfrm>
            <a:off x="1145369" y="1546350"/>
            <a:ext cx="393948" cy="393948"/>
          </a:xfrm>
          <a:prstGeom prst="ellipse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altLang="zh-CN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753952" y="1411696"/>
            <a:ext cx="393948" cy="393948"/>
          </a:xfrm>
          <a:prstGeom prst="ellipse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altLang="zh-CN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364242" y="1274048"/>
            <a:ext cx="393948" cy="393948"/>
          </a:xfrm>
          <a:prstGeom prst="ellipse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altLang="zh-CN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E928134-FD1E-C6EE-F95D-3EBCE60010BC}"/>
              </a:ext>
            </a:extLst>
          </p:cNvPr>
          <p:cNvSpPr txBox="1"/>
          <p:nvPr/>
        </p:nvSpPr>
        <p:spPr>
          <a:xfrm>
            <a:off x="786322" y="3785025"/>
            <a:ext cx="6441917" cy="1485960"/>
          </a:xfrm>
          <a:prstGeom prst="horizontalScroll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貳、建立</a:t>
            </a:r>
            <a:r>
              <a:rPr lang="zh-TW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彈性學制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：建立高級中等學校</a:t>
            </a:r>
            <a:r>
              <a:rPr lang="zh-TW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多元教育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制度，發展高中職教育特色</a:t>
            </a:r>
            <a:endParaRPr lang="en-US" altLang="zh-TW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zh-TW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建立區域性綜合中學或完全中學。</a:t>
            </a:r>
            <a:endParaRPr lang="en-US" altLang="zh-TW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革新課程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發展議題：研究綜合中學之適當性與可行性，以利</a:t>
            </a:r>
            <a:r>
              <a:rPr lang="zh-TW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課程統整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endParaRPr lang="en-US" altLang="zh-TW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</a:t>
            </a:r>
            <a:r>
              <a:rPr lang="zh-TW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輔導學生適性發展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版面配置區 3">
            <a:extLst>
              <a:ext uri="{FF2B5EF4-FFF2-40B4-BE49-F238E27FC236}">
                <a16:creationId xmlns:a16="http://schemas.microsoft.com/office/drawing/2014/main" id="{6BD34275-9329-B827-0042-4F692D6A6186}"/>
              </a:ext>
            </a:extLst>
          </p:cNvPr>
          <p:cNvSpPr txBox="1">
            <a:spLocks/>
          </p:cNvSpPr>
          <p:nvPr/>
        </p:nvSpPr>
        <p:spPr>
          <a:xfrm>
            <a:off x="777031" y="818916"/>
            <a:ext cx="5477019" cy="43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綜合高中的沿革</a:t>
            </a:r>
            <a:endParaRPr lang="zh-CN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1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3" t="31277" r="26536" b="45683"/>
          <a:stretch/>
        </p:blipFill>
        <p:spPr bwMode="auto">
          <a:xfrm>
            <a:off x="3635897" y="3327835"/>
            <a:ext cx="5345369" cy="145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20" y="0"/>
            <a:ext cx="4149080" cy="3111810"/>
          </a:xfrm>
          <a:prstGeom prst="rect">
            <a:avLst/>
          </a:prstGeom>
        </p:spPr>
      </p:pic>
      <p:sp>
        <p:nvSpPr>
          <p:cNvPr id="4" name="文本占位符 1"/>
          <p:cNvSpPr txBox="1">
            <a:spLocks/>
          </p:cNvSpPr>
          <p:nvPr/>
        </p:nvSpPr>
        <p:spPr>
          <a:xfrm>
            <a:off x="469026" y="1660407"/>
            <a:ext cx="4320480" cy="1775439"/>
          </a:xfrm>
          <a:prstGeom prst="ellipse">
            <a:avLst/>
          </a:prstGeom>
          <a:solidFill>
            <a:srgbClr val="FFC611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學會活用　</a:t>
            </a:r>
            <a:endParaRPr kumimoji="1"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r"/>
            <a:r>
              <a:rPr lang="zh-TW" altLang="zh-TW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創新應變</a:t>
            </a:r>
            <a:endParaRPr kumimoji="1" lang="zh-CN" altLang="en-US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1154" y="983090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3366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改變，從我們開始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40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781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824140"/>
            <a:ext cx="8418668" cy="362873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2800" dirty="0">
                <a:solidFill>
                  <a:srgbClr val="002060"/>
                </a:solidFill>
              </a:rPr>
              <a:t>高級中等學校學制差異</a:t>
            </a:r>
            <a:endParaRPr lang="en-US" altLang="zh-TW" sz="28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800" b="0" dirty="0">
                <a:solidFill>
                  <a:srgbClr val="002060"/>
                </a:solidFill>
              </a:rPr>
              <a:t>    高級中等學校分為下列類型：  </a:t>
            </a:r>
            <a:r>
              <a:rPr lang="en-US" altLang="zh-TW" sz="2800" b="0" dirty="0">
                <a:solidFill>
                  <a:srgbClr val="002060"/>
                </a:solidFill>
              </a:rPr>
              <a:t>(</a:t>
            </a:r>
            <a:r>
              <a:rPr lang="zh-TW" altLang="en-US" sz="2400" b="0" dirty="0">
                <a:solidFill>
                  <a:srgbClr val="002060"/>
                </a:solidFill>
              </a:rPr>
              <a:t>高級中等教育法 第</a:t>
            </a:r>
            <a:r>
              <a:rPr lang="en-US" altLang="zh-TW" sz="2400" b="0" dirty="0">
                <a:solidFill>
                  <a:srgbClr val="002060"/>
                </a:solidFill>
              </a:rPr>
              <a:t>5</a:t>
            </a:r>
            <a:r>
              <a:rPr lang="zh-TW" altLang="en-US" sz="2400" b="0" dirty="0">
                <a:solidFill>
                  <a:srgbClr val="002060"/>
                </a:solidFill>
              </a:rPr>
              <a:t>條</a:t>
            </a:r>
            <a:r>
              <a:rPr lang="en-US" altLang="zh-TW" sz="2400" b="0" dirty="0">
                <a:solidFill>
                  <a:srgbClr val="002060"/>
                </a:solidFill>
              </a:rPr>
              <a:t>)</a:t>
            </a:r>
            <a:r>
              <a:rPr lang="zh-TW" altLang="en-US" sz="2800" b="0" dirty="0">
                <a:solidFill>
                  <a:srgbClr val="002060"/>
                </a:solidFill>
              </a:rPr>
              <a:t/>
            </a:r>
            <a:br>
              <a:rPr lang="zh-TW" altLang="en-US" sz="2800" b="0" dirty="0">
                <a:solidFill>
                  <a:srgbClr val="002060"/>
                </a:solidFill>
              </a:rPr>
            </a:br>
            <a:endParaRPr lang="zh-TW" altLang="en-US" sz="2800" b="0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5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學制理念精神篇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175201"/>
              </p:ext>
            </p:extLst>
          </p:nvPr>
        </p:nvGraphicFramePr>
        <p:xfrm>
          <a:off x="288758" y="1897599"/>
          <a:ext cx="8655862" cy="2660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0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0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課程提供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功能目標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基本學科</a:t>
                      </a:r>
                      <a:r>
                        <a:rPr lang="zh-TW" altLang="en-US" sz="24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為主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強化學生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通識能力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91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專業及實習學科</a:t>
                      </a: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為主</a:t>
                      </a:r>
                      <a:endParaRPr lang="en-US" altLang="zh-TW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包括實用技能及建教合作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強化學生</a:t>
                      </a:r>
                      <a:endParaRPr lang="en-US" altLang="zh-TW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專門技術及職業能力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基本學科、專業及實習學科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</a:t>
                      </a: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</a:t>
                      </a:r>
                      <a:r>
                        <a:rPr lang="zh-TW" altLang="en-US"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選修適性課程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2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單科型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特定學科</a:t>
                      </a: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領域為核心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性向明顯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繼續發展</a:t>
                      </a: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潛能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31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824140"/>
            <a:ext cx="8418668" cy="362873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2800" dirty="0">
                <a:solidFill>
                  <a:srgbClr val="002060"/>
                </a:solidFill>
              </a:rPr>
              <a:t>高級中等學校學習科目差異</a:t>
            </a:r>
            <a:endParaRPr lang="en-US" altLang="zh-TW" sz="28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800" b="0" dirty="0">
                <a:solidFill>
                  <a:srgbClr val="002060"/>
                </a:solidFill>
              </a:rPr>
              <a:t>    </a:t>
            </a:r>
            <a:br>
              <a:rPr lang="zh-TW" altLang="en-US" sz="2800" b="0" dirty="0">
                <a:solidFill>
                  <a:srgbClr val="002060"/>
                </a:solidFill>
              </a:rPr>
            </a:br>
            <a:endParaRPr lang="zh-TW" altLang="en-US" sz="2800" b="0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6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學制理念精神篇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314450"/>
            <a:ext cx="8477713" cy="37055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rgbClr val="30B1B3"/>
                </a:solidFill>
                <a:latin typeface="+mn-lt"/>
                <a:ea typeface="微軟正黑體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Font typeface="Arial"/>
              <a:buNone/>
            </a:pPr>
            <a:r>
              <a:rPr lang="zh-TW" altLang="en-US" dirty="0"/>
              <a:t>基本學科</a:t>
            </a:r>
            <a:r>
              <a:rPr lang="en-US" altLang="zh-TW" dirty="0"/>
              <a:t>(</a:t>
            </a:r>
            <a:r>
              <a:rPr lang="zh-TW" altLang="en-US" dirty="0"/>
              <a:t>一般科目</a:t>
            </a:r>
            <a:r>
              <a:rPr lang="en-US" altLang="zh-TW" dirty="0"/>
              <a:t>)</a:t>
            </a:r>
            <a:r>
              <a:rPr lang="zh-TW" altLang="en-US" dirty="0">
                <a:latin typeface="新細明體"/>
                <a:ea typeface="新細明體"/>
              </a:rPr>
              <a:t>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</a:t>
            </a:r>
            <a:r>
              <a:rPr lang="zh-TW" altLang="en-US" dirty="0">
                <a:latin typeface="微軟正黑體"/>
              </a:rPr>
              <a:t>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</a:t>
            </a:r>
            <a:r>
              <a:rPr lang="zh-TW" altLang="en-US" dirty="0">
                <a:latin typeface="微軟正黑體"/>
              </a:rPr>
              <a:t>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lang="zh-TW" altLang="en-US" dirty="0">
                <a:latin typeface="微軟正黑體"/>
              </a:rPr>
              <a:t> </a:t>
            </a:r>
            <a:endParaRPr lang="en-US" altLang="zh-TW" dirty="0">
              <a:latin typeface="微軟正黑體"/>
            </a:endParaRPr>
          </a:p>
          <a:p>
            <a:pPr marL="114300" indent="0">
              <a:spcBef>
                <a:spcPts val="0"/>
              </a:spcBef>
              <a:buFont typeface="Arial"/>
              <a:buNone/>
            </a:pPr>
            <a:r>
              <a:rPr lang="zh-TW" altLang="en-US" dirty="0">
                <a:latin typeface="微軟正黑體"/>
              </a:rPr>
              <a:t>                                       社會領域、自然科學、</a:t>
            </a:r>
            <a:endParaRPr lang="en-US" altLang="zh-TW" dirty="0">
              <a:latin typeface="微軟正黑體"/>
            </a:endParaRPr>
          </a:p>
          <a:p>
            <a:pPr marL="114300" indent="0">
              <a:spcBef>
                <a:spcPts val="0"/>
              </a:spcBef>
              <a:buFont typeface="Arial"/>
              <a:buNone/>
            </a:pPr>
            <a:r>
              <a:rPr lang="zh-TW" altLang="en-US" dirty="0">
                <a:latin typeface="微軟正黑體"/>
              </a:rPr>
              <a:t>                                       藝術、科技、健體等。</a:t>
            </a:r>
            <a:endParaRPr lang="en-US" altLang="zh-TW" dirty="0">
              <a:latin typeface="微軟正黑體"/>
            </a:endParaRPr>
          </a:p>
          <a:p>
            <a:pPr marL="114300" indent="0">
              <a:spcBef>
                <a:spcPts val="1200"/>
              </a:spcBef>
              <a:buFont typeface="Arial"/>
              <a:buNone/>
            </a:pPr>
            <a:r>
              <a:rPr lang="zh-TW" altLang="en-US" dirty="0">
                <a:solidFill>
                  <a:srgbClr val="002060"/>
                </a:solidFill>
                <a:latin typeface="微軟正黑體"/>
                <a:ea typeface="微軟正黑體" panose="020B0604030504040204" pitchFamily="34" charset="-120"/>
              </a:rPr>
              <a:t>專業實習學科</a:t>
            </a:r>
            <a:r>
              <a:rPr lang="en-US" altLang="zh-TW" dirty="0">
                <a:solidFill>
                  <a:srgbClr val="002060"/>
                </a:solidFill>
                <a:latin typeface="微軟正黑體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微軟正黑體"/>
                <a:ea typeface="微軟正黑體" panose="020B0604030504040204" pitchFamily="34" charset="-120"/>
              </a:rPr>
              <a:t>科目</a:t>
            </a:r>
            <a:r>
              <a:rPr lang="en-US" altLang="zh-TW" dirty="0">
                <a:solidFill>
                  <a:srgbClr val="002060"/>
                </a:solidFill>
                <a:latin typeface="微軟正黑體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rgbClr val="002060"/>
                </a:solidFill>
                <a:latin typeface="新細明體"/>
                <a:ea typeface="新細明體"/>
              </a:rPr>
              <a:t>：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機械原理</a:t>
            </a:r>
            <a:r>
              <a:rPr lang="zh-TW" altLang="en-US" dirty="0">
                <a:solidFill>
                  <a:srgbClr val="002060"/>
                </a:solidFill>
                <a:latin typeface="微軟正黑體"/>
              </a:rPr>
              <a:t>、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基本電學</a:t>
            </a:r>
            <a:r>
              <a:rPr lang="zh-TW" altLang="en-US" dirty="0">
                <a:solidFill>
                  <a:srgbClr val="002060"/>
                </a:solidFill>
                <a:latin typeface="微軟正黑體"/>
              </a:rPr>
              <a:t>、 </a:t>
            </a:r>
            <a:endParaRPr lang="en-US" altLang="zh-TW" dirty="0">
              <a:solidFill>
                <a:srgbClr val="002060"/>
              </a:solidFill>
              <a:latin typeface="微軟正黑體"/>
            </a:endParaRPr>
          </a:p>
          <a:p>
            <a:pPr marL="114300" indent="0">
              <a:spcBef>
                <a:spcPts val="0"/>
              </a:spcBef>
              <a:buFont typeface="Arial"/>
              <a:buNone/>
            </a:pPr>
            <a:r>
              <a:rPr lang="zh-TW" altLang="en-US" dirty="0">
                <a:solidFill>
                  <a:srgbClr val="002060"/>
                </a:solidFill>
                <a:latin typeface="微軟正黑體"/>
              </a:rPr>
              <a:t>                                       基礎化工、商業概論、</a:t>
            </a:r>
            <a:endParaRPr lang="en-US" altLang="zh-TW" dirty="0">
              <a:solidFill>
                <a:srgbClr val="002060"/>
              </a:solidFill>
              <a:latin typeface="微軟正黑體"/>
            </a:endParaRPr>
          </a:p>
          <a:p>
            <a:pPr marL="114300" indent="0">
              <a:spcBef>
                <a:spcPts val="0"/>
              </a:spcBef>
              <a:buFont typeface="Arial"/>
              <a:buNone/>
            </a:pPr>
            <a:r>
              <a:rPr lang="zh-TW" altLang="en-US" dirty="0">
                <a:solidFill>
                  <a:srgbClr val="002060"/>
                </a:solidFill>
                <a:latin typeface="微軟正黑體"/>
              </a:rPr>
              <a:t>                                       基本設計實習等。</a:t>
            </a:r>
            <a:endParaRPr lang="en-US" altLang="zh-TW" dirty="0">
              <a:solidFill>
                <a:srgbClr val="002060"/>
              </a:solidFill>
              <a:latin typeface="微軟正黑體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微軟正黑體"/>
              </a:rPr>
              <a:t>※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/>
              </a:rPr>
              <a:t>國中小學習一般科目，但無專業實習科目。</a:t>
            </a:r>
            <a:endParaRPr lang="en-US" altLang="zh-TW" dirty="0">
              <a:solidFill>
                <a:schemeClr val="accent2">
                  <a:lumMod val="75000"/>
                </a:schemeClr>
              </a:solidFill>
              <a:latin typeface="微軟正黑體"/>
            </a:endParaRPr>
          </a:p>
          <a:p>
            <a:pPr marL="114300" indent="0">
              <a:spcBef>
                <a:spcPts val="0"/>
              </a:spcBef>
              <a:buFont typeface="Arial"/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26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7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學制理念精神篇</a:t>
            </a:r>
          </a:p>
        </p:txBody>
      </p:sp>
      <p:sp>
        <p:nvSpPr>
          <p:cNvPr id="7" name="矩形 6"/>
          <p:cNvSpPr/>
          <p:nvPr/>
        </p:nvSpPr>
        <p:spPr>
          <a:xfrm>
            <a:off x="982003" y="1318869"/>
            <a:ext cx="2343070" cy="461653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n-US" altLang="zh-CN" sz="24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01.</a:t>
            </a:r>
            <a:r>
              <a:rPr lang="zh-TW" altLang="en-US" sz="24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自主選擇</a:t>
            </a:r>
            <a:endParaRPr lang="en-US" altLang="zh-CN" sz="24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Box 27"/>
          <p:cNvSpPr txBox="1"/>
          <p:nvPr/>
        </p:nvSpPr>
        <p:spPr>
          <a:xfrm>
            <a:off x="1128860" y="1744577"/>
            <a:ext cx="2523113" cy="132342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同時提供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學術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予學生選擇</a:t>
            </a:r>
          </a:p>
        </p:txBody>
      </p:sp>
      <p:sp>
        <p:nvSpPr>
          <p:cNvPr id="9" name="矩形 8"/>
          <p:cNvSpPr/>
          <p:nvPr/>
        </p:nvSpPr>
        <p:spPr>
          <a:xfrm>
            <a:off x="800992" y="3215295"/>
            <a:ext cx="1938024" cy="461653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03.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多元適性</a:t>
            </a:r>
            <a:endParaRPr lang="en-US" altLang="zh-CN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29"/>
          <p:cNvSpPr txBox="1"/>
          <p:nvPr/>
        </p:nvSpPr>
        <p:spPr>
          <a:xfrm>
            <a:off x="923770" y="3621428"/>
            <a:ext cx="2819383" cy="102720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具學術性向、職業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性向</a:t>
            </a:r>
            <a:r>
              <a:rPr lang="zh-TW" altLang="en-US" sz="2000" b="1" dirty="0">
                <a:latin typeface="微軟正黑體"/>
                <a:ea typeface="微軟正黑體"/>
              </a:rPr>
              <a:t>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性向未定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的學生，均適合就讀</a:t>
            </a:r>
          </a:p>
        </p:txBody>
      </p:sp>
      <p:sp>
        <p:nvSpPr>
          <p:cNvPr id="11" name="矩形 10"/>
          <p:cNvSpPr/>
          <p:nvPr/>
        </p:nvSpPr>
        <p:spPr>
          <a:xfrm>
            <a:off x="6393541" y="1958629"/>
            <a:ext cx="1938024" cy="461653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r"/>
            <a:r>
              <a:rPr lang="en-US" altLang="zh-CN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02.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輔導學習</a:t>
            </a:r>
            <a:endParaRPr lang="en-US" altLang="zh-CN"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Box 31"/>
          <p:cNvSpPr txBox="1"/>
          <p:nvPr/>
        </p:nvSpPr>
        <p:spPr>
          <a:xfrm>
            <a:off x="6745339" y="2380288"/>
            <a:ext cx="2089278" cy="150809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統整、試探、分化、專精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輔導學生適性學習</a:t>
            </a:r>
          </a:p>
          <a:p>
            <a:pPr algn="r"/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版面配置區 1">
            <a:extLst>
              <a:ext uri="{FF2B5EF4-FFF2-40B4-BE49-F238E27FC236}">
                <a16:creationId xmlns:a16="http://schemas.microsoft.com/office/drawing/2014/main" id="{391F3928-2DFE-DCC4-409B-0A22A6BA5B82}"/>
              </a:ext>
            </a:extLst>
          </p:cNvPr>
          <p:cNvSpPr txBox="1">
            <a:spLocks/>
          </p:cNvSpPr>
          <p:nvPr/>
        </p:nvSpPr>
        <p:spPr>
          <a:xfrm>
            <a:off x="563100" y="812648"/>
            <a:ext cx="3652415" cy="50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綜合高中提供的內涵</a:t>
            </a:r>
            <a:endParaRPr lang="zh-CN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18" name="组合 17"/>
          <p:cNvGrpSpPr/>
          <p:nvPr/>
        </p:nvGrpSpPr>
        <p:grpSpPr>
          <a:xfrm rot="2700000">
            <a:off x="2911287" y="1102141"/>
            <a:ext cx="3200418" cy="3378987"/>
            <a:chOff x="1622376" y="658909"/>
            <a:chExt cx="3806698" cy="4019096"/>
          </a:xfrm>
        </p:grpSpPr>
        <p:sp>
          <p:nvSpPr>
            <p:cNvPr id="19" name="椭圆 168"/>
            <p:cNvSpPr/>
            <p:nvPr/>
          </p:nvSpPr>
          <p:spPr>
            <a:xfrm rot="21377660">
              <a:off x="3221380" y="658909"/>
              <a:ext cx="2207694" cy="2207694"/>
            </a:xfrm>
            <a:custGeom>
              <a:avLst/>
              <a:gdLst/>
              <a:ahLst/>
              <a:cxnLst/>
              <a:rect l="l" t="t" r="r" b="b"/>
              <a:pathLst>
                <a:path w="2207694" h="2207694">
                  <a:moveTo>
                    <a:pt x="1240201" y="2198410"/>
                  </a:moveTo>
                  <a:cubicBezTo>
                    <a:pt x="1195601" y="2204855"/>
                    <a:pt x="1150057" y="2207694"/>
                    <a:pt x="1103851" y="2207694"/>
                  </a:cubicBezTo>
                  <a:close/>
                  <a:moveTo>
                    <a:pt x="1396176" y="2167304"/>
                  </a:moveTo>
                  <a:cubicBezTo>
                    <a:pt x="1355911" y="2179613"/>
                    <a:pt x="1314389" y="2188486"/>
                    <a:pt x="1271865" y="2193577"/>
                  </a:cubicBezTo>
                  <a:close/>
                  <a:moveTo>
                    <a:pt x="7872" y="976750"/>
                  </a:moveTo>
                  <a:lnTo>
                    <a:pt x="1" y="1103847"/>
                  </a:lnTo>
                  <a:cubicBezTo>
                    <a:pt x="1" y="1713485"/>
                    <a:pt x="494210" y="2207694"/>
                    <a:pt x="1103848" y="2207694"/>
                  </a:cubicBezTo>
                  <a:cubicBezTo>
                    <a:pt x="494209" y="2207694"/>
                    <a:pt x="0" y="1713485"/>
                    <a:pt x="0" y="1103847"/>
                  </a:cubicBezTo>
                  <a:cubicBezTo>
                    <a:pt x="0" y="1060839"/>
                    <a:pt x="2460" y="1018405"/>
                    <a:pt x="7872" y="976750"/>
                  </a:cubicBezTo>
                  <a:close/>
                  <a:moveTo>
                    <a:pt x="1103847" y="0"/>
                  </a:moveTo>
                  <a:cubicBezTo>
                    <a:pt x="1713485" y="0"/>
                    <a:pt x="2207694" y="494209"/>
                    <a:pt x="2207694" y="1103847"/>
                  </a:cubicBezTo>
                  <a:cubicBezTo>
                    <a:pt x="2207694" y="1612162"/>
                    <a:pt x="1864110" y="2040229"/>
                    <a:pt x="1396188" y="2167301"/>
                  </a:cubicBezTo>
                  <a:cubicBezTo>
                    <a:pt x="1418536" y="2082435"/>
                    <a:pt x="1429716" y="1993353"/>
                    <a:pt x="1429716" y="1901660"/>
                  </a:cubicBezTo>
                  <a:cubicBezTo>
                    <a:pt x="1429716" y="1292022"/>
                    <a:pt x="935507" y="797813"/>
                    <a:pt x="325869" y="797813"/>
                  </a:cubicBezTo>
                  <a:cubicBezTo>
                    <a:pt x="224547" y="797813"/>
                    <a:pt x="126413" y="811464"/>
                    <a:pt x="33529" y="838206"/>
                  </a:cubicBezTo>
                  <a:cubicBezTo>
                    <a:pt x="23934" y="874644"/>
                    <a:pt x="16397" y="911859"/>
                    <a:pt x="11973" y="949877"/>
                  </a:cubicBezTo>
                  <a:cubicBezTo>
                    <a:pt x="85667" y="413031"/>
                    <a:pt x="546523" y="0"/>
                    <a:pt x="1103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61"/>
            <p:cNvSpPr/>
            <p:nvPr/>
          </p:nvSpPr>
          <p:spPr>
            <a:xfrm rot="19583798">
              <a:off x="1622376" y="1380095"/>
              <a:ext cx="2207690" cy="2207690"/>
            </a:xfrm>
            <a:custGeom>
              <a:avLst/>
              <a:gdLst/>
              <a:ahLst/>
              <a:cxnLst/>
              <a:rect l="l" t="t" r="r" b="b"/>
              <a:pathLst>
                <a:path w="2207690" h="2207691">
                  <a:moveTo>
                    <a:pt x="967503" y="2198411"/>
                  </a:moveTo>
                  <a:lnTo>
                    <a:pt x="1103795" y="2207691"/>
                  </a:lnTo>
                  <a:cubicBezTo>
                    <a:pt x="1057608" y="2207692"/>
                    <a:pt x="1012085" y="2204853"/>
                    <a:pt x="967503" y="2198411"/>
                  </a:cubicBezTo>
                  <a:close/>
                  <a:moveTo>
                    <a:pt x="811529" y="2167307"/>
                  </a:moveTo>
                  <a:lnTo>
                    <a:pt x="935821" y="2193576"/>
                  </a:lnTo>
                  <a:cubicBezTo>
                    <a:pt x="893304" y="2188486"/>
                    <a:pt x="851788" y="2179614"/>
                    <a:pt x="811529" y="2167307"/>
                  </a:cubicBezTo>
                  <a:close/>
                  <a:moveTo>
                    <a:pt x="2199826" y="976772"/>
                  </a:moveTo>
                  <a:cubicBezTo>
                    <a:pt x="2205232" y="1018393"/>
                    <a:pt x="2207691" y="1060793"/>
                    <a:pt x="2207690" y="1103766"/>
                  </a:cubicBezTo>
                  <a:close/>
                  <a:moveTo>
                    <a:pt x="2174170" y="838223"/>
                  </a:moveTo>
                  <a:cubicBezTo>
                    <a:pt x="2184491" y="874470"/>
                    <a:pt x="2191713" y="911752"/>
                    <a:pt x="2195714" y="949832"/>
                  </a:cubicBezTo>
                  <a:close/>
                  <a:moveTo>
                    <a:pt x="1103847" y="0"/>
                  </a:moveTo>
                  <a:cubicBezTo>
                    <a:pt x="1621792" y="0"/>
                    <a:pt x="2056420" y="356726"/>
                    <a:pt x="2174166" y="838207"/>
                  </a:cubicBezTo>
                  <a:cubicBezTo>
                    <a:pt x="2081282" y="811466"/>
                    <a:pt x="1983150" y="797814"/>
                    <a:pt x="1881827" y="797814"/>
                  </a:cubicBezTo>
                  <a:cubicBezTo>
                    <a:pt x="1272189" y="797814"/>
                    <a:pt x="777980" y="1292023"/>
                    <a:pt x="777980" y="1901661"/>
                  </a:cubicBezTo>
                  <a:cubicBezTo>
                    <a:pt x="777980" y="1993354"/>
                    <a:pt x="789160" y="2082435"/>
                    <a:pt x="811508" y="2167301"/>
                  </a:cubicBezTo>
                  <a:cubicBezTo>
                    <a:pt x="343585" y="2040230"/>
                    <a:pt x="0" y="1612163"/>
                    <a:pt x="0" y="1103847"/>
                  </a:cubicBezTo>
                  <a:cubicBezTo>
                    <a:pt x="0" y="494209"/>
                    <a:pt x="494209" y="0"/>
                    <a:pt x="11038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162"/>
            <p:cNvSpPr/>
            <p:nvPr/>
          </p:nvSpPr>
          <p:spPr>
            <a:xfrm rot="1226059">
              <a:off x="2893899" y="2470312"/>
              <a:ext cx="2207694" cy="2207693"/>
            </a:xfrm>
            <a:custGeom>
              <a:avLst/>
              <a:gdLst/>
              <a:ahLst/>
              <a:cxnLst/>
              <a:rect l="l" t="t" r="r" b="b"/>
              <a:pathLst>
                <a:path w="2207694" h="2207694">
                  <a:moveTo>
                    <a:pt x="1269814" y="13804"/>
                  </a:moveTo>
                  <a:cubicBezTo>
                    <a:pt x="1800820" y="92567"/>
                    <a:pt x="2207694" y="550692"/>
                    <a:pt x="2207694" y="1103847"/>
                  </a:cubicBezTo>
                  <a:cubicBezTo>
                    <a:pt x="2207694" y="1713485"/>
                    <a:pt x="1713485" y="2207694"/>
                    <a:pt x="1103847" y="2207694"/>
                  </a:cubicBezTo>
                  <a:cubicBezTo>
                    <a:pt x="546709" y="2207694"/>
                    <a:pt x="85975" y="1794939"/>
                    <a:pt x="12055" y="1258354"/>
                  </a:cubicBezTo>
                  <a:lnTo>
                    <a:pt x="33789" y="1370498"/>
                  </a:lnTo>
                  <a:cubicBezTo>
                    <a:pt x="125494" y="1396610"/>
                    <a:pt x="222299" y="1409882"/>
                    <a:pt x="322205" y="1409882"/>
                  </a:cubicBezTo>
                  <a:cubicBezTo>
                    <a:pt x="931843" y="1409882"/>
                    <a:pt x="1426052" y="915673"/>
                    <a:pt x="1426052" y="306035"/>
                  </a:cubicBezTo>
                  <a:cubicBezTo>
                    <a:pt x="1426052" y="213979"/>
                    <a:pt x="1414784" y="124554"/>
                    <a:pt x="1392265" y="39385"/>
                  </a:cubicBezTo>
                  <a:cubicBezTo>
                    <a:pt x="1352416" y="28038"/>
                    <a:pt x="1311604" y="19116"/>
                    <a:pt x="1269814" y="13804"/>
                  </a:cubicBezTo>
                  <a:close/>
                  <a:moveTo>
                    <a:pt x="1103847" y="0"/>
                  </a:moveTo>
                  <a:cubicBezTo>
                    <a:pt x="1149577" y="0"/>
                    <a:pt x="1194657" y="2781"/>
                    <a:pt x="1238818" y="9073"/>
                  </a:cubicBezTo>
                  <a:lnTo>
                    <a:pt x="1103848" y="1"/>
                  </a:lnTo>
                  <a:cubicBezTo>
                    <a:pt x="494210" y="1"/>
                    <a:pt x="1" y="494210"/>
                    <a:pt x="1" y="1103848"/>
                  </a:cubicBezTo>
                  <a:cubicBezTo>
                    <a:pt x="1" y="1146981"/>
                    <a:pt x="2475" y="1189536"/>
                    <a:pt x="7924" y="1231287"/>
                  </a:cubicBezTo>
                  <a:cubicBezTo>
                    <a:pt x="2473" y="1189523"/>
                    <a:pt x="0" y="1146974"/>
                    <a:pt x="0" y="1103847"/>
                  </a:cubicBezTo>
                  <a:cubicBezTo>
                    <a:pt x="0" y="494209"/>
                    <a:pt x="494209" y="0"/>
                    <a:pt x="110384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椭圆 23"/>
          <p:cNvSpPr/>
          <p:nvPr/>
        </p:nvSpPr>
        <p:spPr>
          <a:xfrm>
            <a:off x="3671473" y="1874859"/>
            <a:ext cx="1878787" cy="18787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30286" y="2329723"/>
            <a:ext cx="1380215" cy="107721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綜合高中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941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8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學制理念精神篇</a:t>
            </a:r>
          </a:p>
        </p:txBody>
      </p:sp>
      <p:sp>
        <p:nvSpPr>
          <p:cNvPr id="5" name="矩形 4"/>
          <p:cNvSpPr/>
          <p:nvPr/>
        </p:nvSpPr>
        <p:spPr>
          <a:xfrm>
            <a:off x="1185229" y="1296965"/>
            <a:ext cx="1938024" cy="40011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r"/>
            <a:r>
              <a:rPr lang="en-US" altLang="zh-TW" sz="2000" b="1" dirty="0">
                <a:solidFill>
                  <a:srgbClr val="1A7B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01.</a:t>
            </a:r>
            <a:r>
              <a:rPr lang="zh-TW" altLang="en-US" sz="2000" b="1" dirty="0">
                <a:solidFill>
                  <a:srgbClr val="1A7B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統整</a:t>
            </a:r>
            <a:endParaRPr lang="en-US" altLang="zh-CN" sz="2000" b="1" dirty="0">
              <a:solidFill>
                <a:srgbClr val="1A7BA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326508" y="1633759"/>
            <a:ext cx="2856125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統整</a:t>
            </a: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普通型高中和技術型高中的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基本學科</a:t>
            </a: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，使學生奠定分化專精和適性發展的基礎。</a:t>
            </a:r>
          </a:p>
        </p:txBody>
      </p:sp>
      <p:sp>
        <p:nvSpPr>
          <p:cNvPr id="7" name="矩形 6"/>
          <p:cNvSpPr/>
          <p:nvPr/>
        </p:nvSpPr>
        <p:spPr>
          <a:xfrm>
            <a:off x="6009523" y="1377178"/>
            <a:ext cx="1938024" cy="40011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02.</a:t>
            </a:r>
            <a:r>
              <a:rPr lang="zh-TW" altLang="en-US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試探</a:t>
            </a:r>
            <a:endParaRPr lang="en-US" altLang="zh-CN" sz="2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Box 28"/>
          <p:cNvSpPr txBox="1"/>
          <p:nvPr/>
        </p:nvSpPr>
        <p:spPr>
          <a:xfrm>
            <a:off x="6009523" y="1696427"/>
            <a:ext cx="306934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一年級</a:t>
            </a: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課程以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試探</a:t>
            </a: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為主，使學生了解自己的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性向、興趣及能力</a:t>
            </a: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，發揮性向試探與適性分化的功能。</a:t>
            </a:r>
          </a:p>
        </p:txBody>
      </p:sp>
      <p:sp>
        <p:nvSpPr>
          <p:cNvPr id="9" name="矩形 8"/>
          <p:cNvSpPr/>
          <p:nvPr/>
        </p:nvSpPr>
        <p:spPr>
          <a:xfrm>
            <a:off x="6023920" y="2578007"/>
            <a:ext cx="1938024" cy="40011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04.</a:t>
            </a:r>
            <a:r>
              <a:rPr lang="zh-TW" altLang="en-US" sz="2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</a:t>
            </a:r>
            <a:endParaRPr lang="en-US" altLang="zh-CN" sz="20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30"/>
          <p:cNvSpPr txBox="1"/>
          <p:nvPr/>
        </p:nvSpPr>
        <p:spPr>
          <a:xfrm>
            <a:off x="6002426" y="2888483"/>
            <a:ext cx="3136742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僅規範共同必修課程的科目名稱、學分數、教學綱要，其餘課程僅作原則性界定，賦予學校本位發展及學生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多元修習的彈性</a:t>
            </a: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1" name="文字版面配置區 1">
            <a:extLst>
              <a:ext uri="{FF2B5EF4-FFF2-40B4-BE49-F238E27FC236}">
                <a16:creationId xmlns:a16="http://schemas.microsoft.com/office/drawing/2014/main" id="{5F7838D6-7785-B3B8-65AF-8043D815CEAE}"/>
              </a:ext>
            </a:extLst>
          </p:cNvPr>
          <p:cNvSpPr txBox="1">
            <a:spLocks/>
          </p:cNvSpPr>
          <p:nvPr/>
        </p:nvSpPr>
        <p:spPr>
          <a:xfrm>
            <a:off x="282496" y="833255"/>
            <a:ext cx="3391806" cy="422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綜合高中的基本理念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62807A40-7FD8-2D2F-9056-0C8034EA1D60}"/>
              </a:ext>
            </a:extLst>
          </p:cNvPr>
          <p:cNvGrpSpPr/>
          <p:nvPr/>
        </p:nvGrpSpPr>
        <p:grpSpPr>
          <a:xfrm>
            <a:off x="3116901" y="1099037"/>
            <a:ext cx="2808312" cy="3951718"/>
            <a:chOff x="3095836" y="1023579"/>
            <a:chExt cx="2808312" cy="3951718"/>
          </a:xfrm>
        </p:grpSpPr>
        <p:sp>
          <p:nvSpPr>
            <p:cNvPr id="13" name="椭圆 68"/>
            <p:cNvSpPr/>
            <p:nvPr/>
          </p:nvSpPr>
          <p:spPr>
            <a:xfrm>
              <a:off x="4279655" y="2471542"/>
              <a:ext cx="1401767" cy="1386644"/>
            </a:xfrm>
            <a:custGeom>
              <a:avLst/>
              <a:gdLst/>
              <a:ahLst/>
              <a:cxnLst/>
              <a:rect l="l" t="t" r="r" b="b"/>
              <a:pathLst>
                <a:path w="1401767" h="1386644">
                  <a:moveTo>
                    <a:pt x="233035" y="0"/>
                  </a:moveTo>
                  <a:lnTo>
                    <a:pt x="640881" y="0"/>
                  </a:lnTo>
                  <a:cubicBezTo>
                    <a:pt x="633096" y="19935"/>
                    <a:pt x="629318" y="41634"/>
                    <a:pt x="629318" y="64216"/>
                  </a:cubicBezTo>
                  <a:cubicBezTo>
                    <a:pt x="629318" y="173647"/>
                    <a:pt x="718028" y="262357"/>
                    <a:pt x="827459" y="262357"/>
                  </a:cubicBezTo>
                  <a:cubicBezTo>
                    <a:pt x="936890" y="262357"/>
                    <a:pt x="1025600" y="173647"/>
                    <a:pt x="1025600" y="64216"/>
                  </a:cubicBezTo>
                  <a:cubicBezTo>
                    <a:pt x="1025600" y="41634"/>
                    <a:pt x="1021823" y="19935"/>
                    <a:pt x="1014038" y="0"/>
                  </a:cubicBezTo>
                  <a:lnTo>
                    <a:pt x="1401767" y="0"/>
                  </a:lnTo>
                  <a:lnTo>
                    <a:pt x="1401767" y="1168732"/>
                  </a:lnTo>
                  <a:lnTo>
                    <a:pt x="956993" y="1168732"/>
                  </a:lnTo>
                  <a:cubicBezTo>
                    <a:pt x="968847" y="1188427"/>
                    <a:pt x="974696" y="1211557"/>
                    <a:pt x="974696" y="1236054"/>
                  </a:cubicBezTo>
                  <a:cubicBezTo>
                    <a:pt x="974696" y="1319223"/>
                    <a:pt x="907275" y="1386644"/>
                    <a:pt x="824106" y="1386644"/>
                  </a:cubicBezTo>
                  <a:cubicBezTo>
                    <a:pt x="740937" y="1386644"/>
                    <a:pt x="673516" y="1319223"/>
                    <a:pt x="673516" y="1236054"/>
                  </a:cubicBezTo>
                  <a:cubicBezTo>
                    <a:pt x="673516" y="1211557"/>
                    <a:pt x="679365" y="1188427"/>
                    <a:pt x="691220" y="1168732"/>
                  </a:cubicBezTo>
                  <a:lnTo>
                    <a:pt x="233035" y="1168732"/>
                  </a:lnTo>
                  <a:lnTo>
                    <a:pt x="233035" y="733499"/>
                  </a:lnTo>
                  <a:cubicBezTo>
                    <a:pt x="212516" y="743855"/>
                    <a:pt x="189291" y="749187"/>
                    <a:pt x="164821" y="749187"/>
                  </a:cubicBezTo>
                  <a:cubicBezTo>
                    <a:pt x="73793" y="749187"/>
                    <a:pt x="0" y="675395"/>
                    <a:pt x="0" y="584366"/>
                  </a:cubicBezTo>
                  <a:cubicBezTo>
                    <a:pt x="0" y="493338"/>
                    <a:pt x="73793" y="419545"/>
                    <a:pt x="164821" y="419545"/>
                  </a:cubicBezTo>
                  <a:cubicBezTo>
                    <a:pt x="189291" y="419545"/>
                    <a:pt x="212516" y="424878"/>
                    <a:pt x="233035" y="435233"/>
                  </a:cubicBezTo>
                  <a:close/>
                </a:path>
              </a:pathLst>
            </a:cu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65"/>
            <p:cNvSpPr/>
            <p:nvPr/>
          </p:nvSpPr>
          <p:spPr>
            <a:xfrm>
              <a:off x="3095836" y="2247715"/>
              <a:ext cx="1406366" cy="1392560"/>
            </a:xfrm>
            <a:custGeom>
              <a:avLst/>
              <a:gdLst/>
              <a:ahLst/>
              <a:cxnLst/>
              <a:rect l="l" t="t" r="r" b="b"/>
              <a:pathLst>
                <a:path w="1406366" h="1392560">
                  <a:moveTo>
                    <a:pt x="822000" y="0"/>
                  </a:moveTo>
                  <a:cubicBezTo>
                    <a:pt x="913029" y="0"/>
                    <a:pt x="986821" y="73793"/>
                    <a:pt x="986821" y="164821"/>
                  </a:cubicBezTo>
                  <a:cubicBezTo>
                    <a:pt x="986821" y="185675"/>
                    <a:pt x="982948" y="205623"/>
                    <a:pt x="975467" y="223828"/>
                  </a:cubicBezTo>
                  <a:lnTo>
                    <a:pt x="1406366" y="223828"/>
                  </a:lnTo>
                  <a:lnTo>
                    <a:pt x="1406366" y="633859"/>
                  </a:lnTo>
                  <a:cubicBezTo>
                    <a:pt x="1386081" y="625588"/>
                    <a:pt x="1363875" y="621361"/>
                    <a:pt x="1340681" y="621361"/>
                  </a:cubicBezTo>
                  <a:cubicBezTo>
                    <a:pt x="1237497" y="621361"/>
                    <a:pt x="1153848" y="705009"/>
                    <a:pt x="1153848" y="808194"/>
                  </a:cubicBezTo>
                  <a:cubicBezTo>
                    <a:pt x="1153848" y="911379"/>
                    <a:pt x="1237497" y="995027"/>
                    <a:pt x="1340681" y="995027"/>
                  </a:cubicBezTo>
                  <a:cubicBezTo>
                    <a:pt x="1363875" y="995027"/>
                    <a:pt x="1386081" y="990802"/>
                    <a:pt x="1406366" y="982530"/>
                  </a:cubicBezTo>
                  <a:lnTo>
                    <a:pt x="1406366" y="1392560"/>
                  </a:lnTo>
                  <a:lnTo>
                    <a:pt x="237634" y="1392560"/>
                  </a:lnTo>
                  <a:lnTo>
                    <a:pt x="237634" y="927784"/>
                  </a:lnTo>
                  <a:cubicBezTo>
                    <a:pt x="214351" y="948086"/>
                    <a:pt x="183720" y="958784"/>
                    <a:pt x="150590" y="958784"/>
                  </a:cubicBezTo>
                  <a:cubicBezTo>
                    <a:pt x="67421" y="958784"/>
                    <a:pt x="0" y="891363"/>
                    <a:pt x="0" y="808194"/>
                  </a:cubicBezTo>
                  <a:cubicBezTo>
                    <a:pt x="0" y="725025"/>
                    <a:pt x="67421" y="657604"/>
                    <a:pt x="150590" y="657604"/>
                  </a:cubicBezTo>
                  <a:cubicBezTo>
                    <a:pt x="183720" y="657604"/>
                    <a:pt x="214351" y="668302"/>
                    <a:pt x="237634" y="688604"/>
                  </a:cubicBezTo>
                  <a:lnTo>
                    <a:pt x="237634" y="223828"/>
                  </a:lnTo>
                  <a:lnTo>
                    <a:pt x="668533" y="223828"/>
                  </a:lnTo>
                  <a:cubicBezTo>
                    <a:pt x="661052" y="205623"/>
                    <a:pt x="657179" y="185675"/>
                    <a:pt x="657179" y="164821"/>
                  </a:cubicBezTo>
                  <a:cubicBezTo>
                    <a:pt x="657179" y="73793"/>
                    <a:pt x="730972" y="0"/>
                    <a:pt x="82200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椭圆 75"/>
            <p:cNvSpPr/>
            <p:nvPr/>
          </p:nvSpPr>
          <p:spPr>
            <a:xfrm>
              <a:off x="3333472" y="1023579"/>
              <a:ext cx="1425662" cy="1433908"/>
            </a:xfrm>
            <a:custGeom>
              <a:avLst/>
              <a:gdLst/>
              <a:ahLst/>
              <a:cxnLst/>
              <a:rect l="l" t="t" r="r" b="b"/>
              <a:pathLst>
                <a:path w="1425662" h="1433908">
                  <a:moveTo>
                    <a:pt x="584366" y="0"/>
                  </a:moveTo>
                  <a:cubicBezTo>
                    <a:pt x="667535" y="0"/>
                    <a:pt x="734956" y="67421"/>
                    <a:pt x="734956" y="150590"/>
                  </a:cubicBezTo>
                  <a:cubicBezTo>
                    <a:pt x="734956" y="197370"/>
                    <a:pt x="713626" y="239167"/>
                    <a:pt x="678832" y="265176"/>
                  </a:cubicBezTo>
                  <a:lnTo>
                    <a:pt x="1168733" y="265176"/>
                  </a:lnTo>
                  <a:lnTo>
                    <a:pt x="1168733" y="716520"/>
                  </a:lnTo>
                  <a:cubicBezTo>
                    <a:pt x="1193634" y="695548"/>
                    <a:pt x="1225973" y="684721"/>
                    <a:pt x="1260841" y="684721"/>
                  </a:cubicBezTo>
                  <a:cubicBezTo>
                    <a:pt x="1351870" y="684721"/>
                    <a:pt x="1425662" y="758513"/>
                    <a:pt x="1425662" y="849542"/>
                  </a:cubicBezTo>
                  <a:cubicBezTo>
                    <a:pt x="1425662" y="940571"/>
                    <a:pt x="1351870" y="1014363"/>
                    <a:pt x="1260841" y="1014363"/>
                  </a:cubicBezTo>
                  <a:cubicBezTo>
                    <a:pt x="1225973" y="1014363"/>
                    <a:pt x="1193634" y="1003536"/>
                    <a:pt x="1168733" y="982566"/>
                  </a:cubicBezTo>
                  <a:lnTo>
                    <a:pt x="1168733" y="1433908"/>
                  </a:lnTo>
                  <a:lnTo>
                    <a:pt x="765724" y="1433908"/>
                  </a:lnTo>
                  <a:cubicBezTo>
                    <a:pt x="770905" y="1418114"/>
                    <a:pt x="773249" y="1401256"/>
                    <a:pt x="773249" y="1383851"/>
                  </a:cubicBezTo>
                  <a:cubicBezTo>
                    <a:pt x="773249" y="1279093"/>
                    <a:pt x="688325" y="1194168"/>
                    <a:pt x="583566" y="1194168"/>
                  </a:cubicBezTo>
                  <a:cubicBezTo>
                    <a:pt x="478807" y="1194168"/>
                    <a:pt x="393882" y="1279093"/>
                    <a:pt x="393882" y="1383851"/>
                  </a:cubicBezTo>
                  <a:cubicBezTo>
                    <a:pt x="393882" y="1401256"/>
                    <a:pt x="396227" y="1418114"/>
                    <a:pt x="401408" y="1433908"/>
                  </a:cubicBezTo>
                  <a:lnTo>
                    <a:pt x="0" y="1433908"/>
                  </a:lnTo>
                  <a:lnTo>
                    <a:pt x="0" y="265176"/>
                  </a:lnTo>
                  <a:lnTo>
                    <a:pt x="489901" y="265176"/>
                  </a:lnTo>
                  <a:cubicBezTo>
                    <a:pt x="455106" y="239167"/>
                    <a:pt x="433776" y="197370"/>
                    <a:pt x="433776" y="150590"/>
                  </a:cubicBezTo>
                  <a:cubicBezTo>
                    <a:pt x="433776" y="67421"/>
                    <a:pt x="501197" y="0"/>
                    <a:pt x="584366" y="0"/>
                  </a:cubicBezTo>
                  <a:close/>
                </a:path>
              </a:pathLst>
            </a:cu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椭圆 76"/>
            <p:cNvSpPr/>
            <p:nvPr/>
          </p:nvSpPr>
          <p:spPr>
            <a:xfrm>
              <a:off x="4519392" y="1288756"/>
              <a:ext cx="1384756" cy="1408472"/>
            </a:xfrm>
            <a:custGeom>
              <a:avLst/>
              <a:gdLst/>
              <a:ahLst/>
              <a:cxnLst/>
              <a:rect l="l" t="t" r="r" b="b"/>
              <a:pathLst>
                <a:path w="1384756" h="1408472">
                  <a:moveTo>
                    <a:pt x="0" y="0"/>
                  </a:moveTo>
                  <a:lnTo>
                    <a:pt x="1168732" y="0"/>
                  </a:lnTo>
                  <a:lnTo>
                    <a:pt x="1168732" y="450207"/>
                  </a:lnTo>
                  <a:cubicBezTo>
                    <a:pt x="1188073" y="439244"/>
                    <a:pt x="1210481" y="433776"/>
                    <a:pt x="1234166" y="433776"/>
                  </a:cubicBezTo>
                  <a:cubicBezTo>
                    <a:pt x="1317335" y="433776"/>
                    <a:pt x="1384756" y="501197"/>
                    <a:pt x="1384756" y="584366"/>
                  </a:cubicBezTo>
                  <a:cubicBezTo>
                    <a:pt x="1384756" y="667535"/>
                    <a:pt x="1317335" y="734956"/>
                    <a:pt x="1234166" y="734956"/>
                  </a:cubicBezTo>
                  <a:cubicBezTo>
                    <a:pt x="1210481" y="734956"/>
                    <a:pt x="1188073" y="729488"/>
                    <a:pt x="1168732" y="718526"/>
                  </a:cubicBezTo>
                  <a:lnTo>
                    <a:pt x="1168732" y="1168732"/>
                  </a:lnTo>
                  <a:lnTo>
                    <a:pt x="728979" y="1168732"/>
                  </a:lnTo>
                  <a:cubicBezTo>
                    <a:pt x="742528" y="1190517"/>
                    <a:pt x="749187" y="1216306"/>
                    <a:pt x="749187" y="1243651"/>
                  </a:cubicBezTo>
                  <a:cubicBezTo>
                    <a:pt x="749187" y="1334680"/>
                    <a:pt x="675394" y="1408472"/>
                    <a:pt x="584366" y="1408472"/>
                  </a:cubicBezTo>
                  <a:cubicBezTo>
                    <a:pt x="493337" y="1408472"/>
                    <a:pt x="419545" y="1334680"/>
                    <a:pt x="419545" y="1243651"/>
                  </a:cubicBezTo>
                  <a:cubicBezTo>
                    <a:pt x="419545" y="1216306"/>
                    <a:pt x="426204" y="1190517"/>
                    <a:pt x="439754" y="1168732"/>
                  </a:cubicBezTo>
                  <a:lnTo>
                    <a:pt x="0" y="1168732"/>
                  </a:lnTo>
                  <a:lnTo>
                    <a:pt x="0" y="761099"/>
                  </a:lnTo>
                  <a:cubicBezTo>
                    <a:pt x="24839" y="773303"/>
                    <a:pt x="52809" y="779836"/>
                    <a:pt x="82305" y="779836"/>
                  </a:cubicBezTo>
                  <a:cubicBezTo>
                    <a:pt x="190260" y="779836"/>
                    <a:pt x="277774" y="692321"/>
                    <a:pt x="277774" y="584366"/>
                  </a:cubicBezTo>
                  <a:cubicBezTo>
                    <a:pt x="277774" y="476411"/>
                    <a:pt x="190260" y="388896"/>
                    <a:pt x="82305" y="388896"/>
                  </a:cubicBezTo>
                  <a:cubicBezTo>
                    <a:pt x="52809" y="388896"/>
                    <a:pt x="24839" y="395429"/>
                    <a:pt x="0" y="4076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419873" y="1580481"/>
              <a:ext cx="1008112" cy="461665"/>
            </a:xfrm>
            <a:prstGeom prst="rect">
              <a:avLst/>
            </a:prstGeom>
          </p:spPr>
          <p:txBody>
            <a:bodyPr wrap="square" lIns="91428" tIns="45714" rIns="91428" bIns="45714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統整</a:t>
              </a:r>
              <a:endParaRPr lang="en-US" altLang="zh-CN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333471" y="2778786"/>
              <a:ext cx="1008112" cy="461653"/>
            </a:xfrm>
            <a:prstGeom prst="rect">
              <a:avLst/>
            </a:prstGeom>
          </p:spPr>
          <p:txBody>
            <a:bodyPr wrap="square" lIns="91428" tIns="45714" rIns="91428" bIns="45714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分化</a:t>
              </a:r>
              <a:endParaRPr lang="en-US" altLang="zh-CN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660098" y="1580480"/>
              <a:ext cx="1008112" cy="830997"/>
            </a:xfrm>
            <a:prstGeom prst="rect">
              <a:avLst/>
            </a:prstGeom>
          </p:spPr>
          <p:txBody>
            <a:bodyPr wrap="square" lIns="91428" tIns="45714" rIns="91428" bIns="45714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試探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608006" y="2768613"/>
              <a:ext cx="1008112" cy="461665"/>
            </a:xfrm>
            <a:prstGeom prst="rect">
              <a:avLst/>
            </a:prstGeom>
          </p:spPr>
          <p:txBody>
            <a:bodyPr wrap="square" lIns="91428" tIns="45714" rIns="91428" bIns="45714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彈性</a:t>
              </a:r>
              <a:endParaRPr lang="en-US" altLang="zh-CN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椭圆 68">
              <a:extLst>
                <a:ext uri="{FF2B5EF4-FFF2-40B4-BE49-F238E27FC236}">
                  <a16:creationId xmlns:a16="http://schemas.microsoft.com/office/drawing/2014/main" id="{96A6CFEF-F650-E5C9-5B93-FB8D251CAECD}"/>
                </a:ext>
              </a:extLst>
            </p:cNvPr>
            <p:cNvSpPr/>
            <p:nvPr/>
          </p:nvSpPr>
          <p:spPr>
            <a:xfrm>
              <a:off x="4281757" y="3651870"/>
              <a:ext cx="1406366" cy="1323427"/>
            </a:xfrm>
            <a:custGeom>
              <a:avLst/>
              <a:gdLst/>
              <a:ahLst/>
              <a:cxnLst/>
              <a:rect l="l" t="t" r="r" b="b"/>
              <a:pathLst>
                <a:path w="1401767" h="1386644">
                  <a:moveTo>
                    <a:pt x="233035" y="0"/>
                  </a:moveTo>
                  <a:lnTo>
                    <a:pt x="640881" y="0"/>
                  </a:lnTo>
                  <a:cubicBezTo>
                    <a:pt x="633096" y="19935"/>
                    <a:pt x="629318" y="41634"/>
                    <a:pt x="629318" y="64216"/>
                  </a:cubicBezTo>
                  <a:cubicBezTo>
                    <a:pt x="629318" y="173647"/>
                    <a:pt x="718028" y="262357"/>
                    <a:pt x="827459" y="262357"/>
                  </a:cubicBezTo>
                  <a:cubicBezTo>
                    <a:pt x="936890" y="262357"/>
                    <a:pt x="1025600" y="173647"/>
                    <a:pt x="1025600" y="64216"/>
                  </a:cubicBezTo>
                  <a:cubicBezTo>
                    <a:pt x="1025600" y="41634"/>
                    <a:pt x="1021823" y="19935"/>
                    <a:pt x="1014038" y="0"/>
                  </a:cubicBezTo>
                  <a:lnTo>
                    <a:pt x="1401767" y="0"/>
                  </a:lnTo>
                  <a:lnTo>
                    <a:pt x="1401767" y="1168732"/>
                  </a:lnTo>
                  <a:lnTo>
                    <a:pt x="956993" y="1168732"/>
                  </a:lnTo>
                  <a:cubicBezTo>
                    <a:pt x="968847" y="1188427"/>
                    <a:pt x="974696" y="1211557"/>
                    <a:pt x="974696" y="1236054"/>
                  </a:cubicBezTo>
                  <a:cubicBezTo>
                    <a:pt x="974696" y="1319223"/>
                    <a:pt x="907275" y="1386644"/>
                    <a:pt x="824106" y="1386644"/>
                  </a:cubicBezTo>
                  <a:cubicBezTo>
                    <a:pt x="740937" y="1386644"/>
                    <a:pt x="673516" y="1319223"/>
                    <a:pt x="673516" y="1236054"/>
                  </a:cubicBezTo>
                  <a:cubicBezTo>
                    <a:pt x="673516" y="1211557"/>
                    <a:pt x="679365" y="1188427"/>
                    <a:pt x="691220" y="1168732"/>
                  </a:cubicBezTo>
                  <a:lnTo>
                    <a:pt x="233035" y="1168732"/>
                  </a:lnTo>
                  <a:lnTo>
                    <a:pt x="233035" y="733499"/>
                  </a:lnTo>
                  <a:cubicBezTo>
                    <a:pt x="212516" y="743855"/>
                    <a:pt x="189291" y="749187"/>
                    <a:pt x="164821" y="749187"/>
                  </a:cubicBezTo>
                  <a:cubicBezTo>
                    <a:pt x="73793" y="749187"/>
                    <a:pt x="0" y="675395"/>
                    <a:pt x="0" y="584366"/>
                  </a:cubicBezTo>
                  <a:cubicBezTo>
                    <a:pt x="0" y="493338"/>
                    <a:pt x="73793" y="419545"/>
                    <a:pt x="164821" y="419545"/>
                  </a:cubicBezTo>
                  <a:cubicBezTo>
                    <a:pt x="189291" y="419545"/>
                    <a:pt x="212516" y="424878"/>
                    <a:pt x="233035" y="435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1C6AE52-5C27-B8B9-5D1E-B559AE52157C}"/>
                </a:ext>
              </a:extLst>
            </p:cNvPr>
            <p:cNvSpPr/>
            <p:nvPr/>
          </p:nvSpPr>
          <p:spPr>
            <a:xfrm>
              <a:off x="4608006" y="4048945"/>
              <a:ext cx="1008112" cy="461653"/>
            </a:xfrm>
            <a:prstGeom prst="rect">
              <a:avLst/>
            </a:prstGeom>
          </p:spPr>
          <p:txBody>
            <a:bodyPr wrap="square" lIns="91428" tIns="45714" rIns="91428" bIns="45714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人本</a:t>
              </a:r>
              <a:endParaRPr lang="en-US" altLang="zh-CN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FF92B0FE-1D48-5CE5-1A9A-CD8833F17B14}"/>
              </a:ext>
            </a:extLst>
          </p:cNvPr>
          <p:cNvSpPr/>
          <p:nvPr/>
        </p:nvSpPr>
        <p:spPr>
          <a:xfrm>
            <a:off x="598062" y="4165737"/>
            <a:ext cx="3541636" cy="830985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學生的異質性</a:t>
            </a: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，著重在使每一名學生都能學習成功，具備公民生活和繼續進修的知能，兼顧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適性發展</a:t>
            </a: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A788886-4A2A-2B8F-6D4A-9404C09F9EDE}"/>
              </a:ext>
            </a:extLst>
          </p:cNvPr>
          <p:cNvSpPr/>
          <p:nvPr/>
        </p:nvSpPr>
        <p:spPr>
          <a:xfrm>
            <a:off x="1164700" y="3765640"/>
            <a:ext cx="1938024" cy="400097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r"/>
            <a:r>
              <a:rPr lang="en-US" altLang="zh-TW" sz="2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05.</a:t>
            </a:r>
            <a:r>
              <a:rPr lang="zh-TW" altLang="en-US" sz="2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人本</a:t>
            </a:r>
            <a:endParaRPr lang="en-US" altLang="zh-CN" sz="20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64700" y="2521327"/>
            <a:ext cx="1938024" cy="40011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03.</a:t>
            </a:r>
            <a:r>
              <a:rPr lang="zh-TW" altLang="en-US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分化</a:t>
            </a:r>
            <a:endParaRPr lang="en-US" altLang="zh-CN" sz="2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85948" y="2872029"/>
            <a:ext cx="2871514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二年級起</a:t>
            </a: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以有利學生適性發展的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學術導向和專門導向學程</a:t>
            </a: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，提供分化專精科目。</a:t>
            </a:r>
          </a:p>
        </p:txBody>
      </p:sp>
    </p:spTree>
    <p:extLst>
      <p:ext uri="{BB962C8B-B14F-4D97-AF65-F5344CB8AC3E}">
        <p14:creationId xmlns:p14="http://schemas.microsoft.com/office/powerpoint/2010/main" val="21941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弧形箭號 (左彎) 10"/>
          <p:cNvSpPr/>
          <p:nvPr/>
        </p:nvSpPr>
        <p:spPr>
          <a:xfrm rot="19760051">
            <a:off x="4796108" y="1023435"/>
            <a:ext cx="1644955" cy="1484949"/>
          </a:xfrm>
          <a:prstGeom prst="curved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9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學制理念精神篇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556201"/>
              </p:ext>
            </p:extLst>
          </p:nvPr>
        </p:nvGraphicFramePr>
        <p:xfrm>
          <a:off x="601596" y="948776"/>
          <a:ext cx="8384292" cy="389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橢圓 5"/>
          <p:cNvSpPr/>
          <p:nvPr/>
        </p:nvSpPr>
        <p:spPr>
          <a:xfrm>
            <a:off x="1045030" y="3261048"/>
            <a:ext cx="1854319" cy="14013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彈性</a:t>
            </a:r>
            <a:endPara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</a:p>
        </p:txBody>
      </p:sp>
      <p:sp>
        <p:nvSpPr>
          <p:cNvPr id="10" name="橢圓 9"/>
          <p:cNvSpPr/>
          <p:nvPr/>
        </p:nvSpPr>
        <p:spPr>
          <a:xfrm>
            <a:off x="6522736" y="1069984"/>
            <a:ext cx="2164064" cy="16491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統整</a:t>
            </a:r>
            <a:endPara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普高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技高課程</a:t>
            </a:r>
          </a:p>
        </p:txBody>
      </p:sp>
      <p:sp>
        <p:nvSpPr>
          <p:cNvPr id="8" name="文字版面配置區 1">
            <a:extLst>
              <a:ext uri="{FF2B5EF4-FFF2-40B4-BE49-F238E27FC236}">
                <a16:creationId xmlns:a16="http://schemas.microsoft.com/office/drawing/2014/main" id="{5F7838D6-7785-B3B8-65AF-8043D815CEAE}"/>
              </a:ext>
            </a:extLst>
          </p:cNvPr>
          <p:cNvSpPr txBox="1">
            <a:spLocks/>
          </p:cNvSpPr>
          <p:nvPr/>
        </p:nvSpPr>
        <p:spPr>
          <a:xfrm>
            <a:off x="273367" y="886899"/>
            <a:ext cx="996289" cy="23741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綜合高中基本理念流程</a:t>
            </a:r>
          </a:p>
        </p:txBody>
      </p:sp>
    </p:spTree>
    <p:extLst>
      <p:ext uri="{BB962C8B-B14F-4D97-AF65-F5344CB8AC3E}">
        <p14:creationId xmlns:p14="http://schemas.microsoft.com/office/powerpoint/2010/main" val="42322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61187</TotalTime>
  <Words>2802</Words>
  <Application>Microsoft Office PowerPoint</Application>
  <PresentationFormat>如螢幕大小 (16:9)</PresentationFormat>
  <Paragraphs>632</Paragraphs>
  <Slides>40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40</vt:i4>
      </vt:variant>
    </vt:vector>
  </HeadingPairs>
  <TitlesOfParts>
    <vt:vector size="51" baseType="lpstr">
      <vt:lpstr>Microsoft YaHei</vt:lpstr>
      <vt:lpstr>宋体</vt:lpstr>
      <vt:lpstr>微軟正黑體</vt:lpstr>
      <vt:lpstr>新細明體</vt:lpstr>
      <vt:lpstr>標楷體</vt:lpstr>
      <vt:lpstr>Arial</vt:lpstr>
      <vt:lpstr>Calibri</vt:lpstr>
      <vt:lpstr>Microsoft Sans Serif</vt:lpstr>
      <vt:lpstr>Times New Roman</vt:lpstr>
      <vt:lpstr>自訂設計</vt:lpstr>
      <vt:lpstr>3_自訂設計</vt:lpstr>
      <vt:lpstr>113學年度綜合型高中宣導   </vt:lpstr>
      <vt:lpstr>PowerPoint 簡報</vt:lpstr>
      <vt:lpstr>PowerPoint 簡報</vt:lpstr>
      <vt:lpstr>學制理念精神篇</vt:lpstr>
      <vt:lpstr>學制理念精神篇</vt:lpstr>
      <vt:lpstr>學制理念精神篇</vt:lpstr>
      <vt:lpstr>學制理念精神篇</vt:lpstr>
      <vt:lpstr>學制理念精神篇</vt:lpstr>
      <vt:lpstr>學制理念精神篇</vt:lpstr>
      <vt:lpstr>學制理念精神篇</vt:lpstr>
      <vt:lpstr>學制理念精神篇</vt:lpstr>
      <vt:lpstr>學制理念精神篇</vt:lpstr>
      <vt:lpstr>學制理念精神篇</vt:lpstr>
      <vt:lpstr>學制理念精神篇</vt:lpstr>
      <vt:lpstr>學制理念精神篇</vt:lpstr>
      <vt:lpstr>學制理念精神篇</vt:lpstr>
      <vt:lpstr>PowerPoint 簡報</vt:lpstr>
      <vt:lpstr>適性輔導特色篇</vt:lpstr>
      <vt:lpstr>適性輔導特色篇</vt:lpstr>
      <vt:lpstr>適性輔導特色篇</vt:lpstr>
      <vt:lpstr>適性輔導特色篇</vt:lpstr>
      <vt:lpstr>適性輔導特色篇</vt:lpstr>
      <vt:lpstr>適性輔導特色篇</vt:lpstr>
      <vt:lpstr>適性輔導特色篇</vt:lpstr>
      <vt:lpstr>適性輔導特色篇</vt:lpstr>
      <vt:lpstr>適性輔導特色篇</vt:lpstr>
      <vt:lpstr>適性輔導特色篇</vt:lpstr>
      <vt:lpstr>適性輔導特色篇</vt:lpstr>
      <vt:lpstr>適性輔導特色篇</vt:lpstr>
      <vt:lpstr>PowerPoint 簡報</vt:lpstr>
      <vt:lpstr>國中生升學進路建議</vt:lpstr>
      <vt:lpstr>國中生升學進路建議</vt:lpstr>
      <vt:lpstr>國中生升學進路建議</vt:lpstr>
      <vt:lpstr>國中生升學進路建議</vt:lpstr>
      <vt:lpstr>國中生升學進路建議</vt:lpstr>
      <vt:lpstr>國中生升學進路建議</vt:lpstr>
      <vt:lpstr>國中生升學進路建議</vt:lpstr>
      <vt:lpstr>國中生升學進路建議</vt:lpstr>
      <vt:lpstr>國中生升學進路建議</vt:lpstr>
      <vt:lpstr>PowerPoint 簡報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設計群</dc:title>
  <dc:creator>I Cheng</dc:creator>
  <cp:lastModifiedBy>Strongest</cp:lastModifiedBy>
  <cp:revision>1122</cp:revision>
  <cp:lastPrinted>2025-03-10T09:16:51Z</cp:lastPrinted>
  <dcterms:created xsi:type="dcterms:W3CDTF">2018-06-07T08:20:30Z</dcterms:created>
  <dcterms:modified xsi:type="dcterms:W3CDTF">2025-03-10T09:20:13Z</dcterms:modified>
</cp:coreProperties>
</file>