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9" r:id="rId3"/>
    <p:sldId id="280" r:id="rId4"/>
    <p:sldId id="281" r:id="rId5"/>
    <p:sldId id="282" r:id="rId6"/>
    <p:sldId id="279" r:id="rId7"/>
    <p:sldId id="257" r:id="rId8"/>
    <p:sldId id="27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2" r:id="rId20"/>
    <p:sldId id="271" r:id="rId21"/>
    <p:sldId id="273" r:id="rId22"/>
    <p:sldId id="268" r:id="rId23"/>
    <p:sldId id="274" r:id="rId24"/>
    <p:sldId id="270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&#24231;&#20301;&#34399;&#30908;@gmail.com" TargetMode="Externa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apply113/query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學習成果發表平台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操作研習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教師操作說明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81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83175"/>
          </a:xfrm>
        </p:spPr>
        <p:txBody>
          <a:bodyPr anchor="t">
            <a:normAutofit fontScale="90000"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、探索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99483" y="1782132"/>
            <a:ext cx="2800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探索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梯次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學年度</a:t>
            </a:r>
            <a:r>
              <a:rPr lang="en-US" altLang="zh-TW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分類</a:t>
            </a:r>
            <a:endParaRPr lang="zh-TW" altLang="en-US" sz="2400" dirty="0"/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544389" y="865912"/>
            <a:ext cx="8125098" cy="5047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圓角矩形 6"/>
          <p:cNvSpPr/>
          <p:nvPr/>
        </p:nvSpPr>
        <p:spPr>
          <a:xfrm>
            <a:off x="4078223" y="1289303"/>
            <a:ext cx="7582553" cy="14630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94927" y="1774610"/>
            <a:ext cx="1929398" cy="492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078222" y="2869690"/>
            <a:ext cx="7582553" cy="14630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694928" y="2460320"/>
            <a:ext cx="1929399" cy="520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94929" y="3227831"/>
            <a:ext cx="1929398" cy="4932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086934" y="4391404"/>
            <a:ext cx="7582553" cy="14630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8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83175"/>
          </a:xfrm>
        </p:spPr>
        <p:txBody>
          <a:bodyPr anchor="t">
            <a:normAutofit fontScale="90000"/>
          </a:bodyPr>
          <a:lstStyle/>
          <a:p>
            <a:r>
              <a:rPr lang="zh-TW" altLang="en-US" dirty="0" smtClean="0"/>
              <a:t>四、我的發表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99482" y="1782132"/>
            <a:ext cx="30752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新增發表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上傳發表作品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FF0000"/>
                </a:solidFill>
              </a:rPr>
              <a:t>未送審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可編輯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rgbClr val="FF0000"/>
                </a:solidFill>
              </a:rPr>
              <a:t>待</a:t>
            </a:r>
            <a:r>
              <a:rPr lang="zh-TW" altLang="en-US" sz="2400" dirty="0" smtClean="0">
                <a:solidFill>
                  <a:srgbClr val="FF0000"/>
                </a:solidFill>
              </a:rPr>
              <a:t>審中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FF0000"/>
                </a:solidFill>
              </a:rPr>
              <a:t>通過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FF0000"/>
                </a:solidFill>
              </a:rPr>
              <a:t>未通過</a:t>
            </a:r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zh-TW" altLang="en-US" sz="2400" dirty="0">
                <a:solidFill>
                  <a:srgbClr val="FF0000"/>
                </a:solidFill>
              </a:rPr>
              <a:t>可編輯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zh-TW" sz="2400" dirty="0" smtClean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84576" y="836022"/>
            <a:ext cx="8137161" cy="5103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圓角矩形圖說文字 3"/>
          <p:cNvSpPr/>
          <p:nvPr/>
        </p:nvSpPr>
        <p:spPr>
          <a:xfrm>
            <a:off x="7987610" y="4471069"/>
            <a:ext cx="3213464" cy="539931"/>
          </a:xfrm>
          <a:prstGeom prst="wedgeRoundRectCallout">
            <a:avLst>
              <a:gd name="adj1" fmla="val -63993"/>
              <a:gd name="adj2" fmla="val -1365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審核「通過」就無法修改了！</a:t>
            </a:r>
          </a:p>
          <a:p>
            <a:pPr algn="ctr"/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4279392" y="2020824"/>
            <a:ext cx="2386584" cy="16916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731572" y="1691640"/>
            <a:ext cx="1700732" cy="5933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731572" y="2460108"/>
            <a:ext cx="1954478" cy="5933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665976" y="1988314"/>
            <a:ext cx="2386584" cy="29311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2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83175"/>
          </a:xfrm>
        </p:spPr>
        <p:txBody>
          <a:bodyPr anchor="t">
            <a:normAutofit fontScale="90000"/>
          </a:bodyPr>
          <a:lstStyle/>
          <a:p>
            <a:r>
              <a:rPr lang="zh-TW" altLang="en-US" dirty="0" smtClean="0"/>
              <a:t>五、新增發表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2800" dirty="0"/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614058" y="879566"/>
            <a:ext cx="3683725" cy="5094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7445829" y="1302828"/>
            <a:ext cx="405819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sz="2000" b="1" kern="100" dirty="0">
                <a:latin typeface="+mn-ea"/>
                <a:cs typeface="Times New Roman" panose="02020603050405020304" pitchFamily="18" charset="0"/>
              </a:rPr>
              <a:t>分類：選取所屬科別</a:t>
            </a:r>
          </a:p>
          <a:p>
            <a:pPr>
              <a:spcAft>
                <a:spcPts val="0"/>
              </a:spcAft>
            </a:pPr>
            <a:r>
              <a:rPr lang="en-US" altLang="zh-TW" sz="2000" b="1" kern="100" dirty="0">
                <a:latin typeface="+mn-ea"/>
                <a:cs typeface="Times New Roman" panose="02020603050405020304" pitchFamily="18" charset="0"/>
              </a:rPr>
              <a:t> </a:t>
            </a:r>
            <a:endParaRPr lang="zh-TW" altLang="zh-TW" sz="2000" b="1" kern="100" dirty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sz="2000" b="1" kern="100" dirty="0">
                <a:latin typeface="+mn-ea"/>
                <a:cs typeface="Times New Roman" panose="02020603050405020304" pitchFamily="18" charset="0"/>
              </a:rPr>
              <a:t>標題：輸入</a:t>
            </a:r>
            <a:r>
              <a:rPr lang="en-US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[</a:t>
            </a:r>
            <a:r>
              <a:rPr lang="zh-TW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科目名稱</a:t>
            </a:r>
            <a:r>
              <a:rPr lang="en-US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]</a:t>
            </a:r>
            <a:r>
              <a:rPr lang="zh-TW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作品名稱</a:t>
            </a:r>
            <a:r>
              <a:rPr lang="en-US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/>
            </a:r>
            <a:br>
              <a:rPr lang="en-US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</a:br>
            <a:r>
              <a:rPr lang="zh-TW" altLang="zh-TW" sz="2000" b="1" kern="100" dirty="0">
                <a:latin typeface="+mn-ea"/>
                <a:cs typeface="Times New Roman" panose="02020603050405020304" pitchFamily="18" charset="0"/>
              </a:rPr>
              <a:t>如</a:t>
            </a:r>
            <a:r>
              <a:rPr lang="en-US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[</a:t>
            </a:r>
            <a:r>
              <a:rPr lang="zh-TW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專題製作</a:t>
            </a:r>
            <a:r>
              <a:rPr lang="en-US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]</a:t>
            </a:r>
            <a:r>
              <a:rPr lang="zh-TW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炙風漂移</a:t>
            </a:r>
            <a:endParaRPr lang="zh-TW" altLang="zh-TW" sz="2000" b="1" kern="100" dirty="0"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 </a:t>
            </a:r>
            <a:endParaRPr lang="zh-TW" altLang="zh-TW" sz="2000" b="1" kern="100" dirty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sz="2000" b="1" kern="100" dirty="0">
                <a:latin typeface="+mn-ea"/>
                <a:cs typeface="Times New Roman" panose="02020603050405020304" pitchFamily="18" charset="0"/>
              </a:rPr>
              <a:t>備註說明：輸入作品摘要</a:t>
            </a:r>
            <a:r>
              <a:rPr lang="zh-TW" altLang="zh-TW" sz="2000" b="1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TW" sz="2000" b="1" kern="100" dirty="0" smtClean="0">
              <a:latin typeface="+mn-ea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zh-TW" altLang="en-US" sz="1400" b="1" kern="100" dirty="0" smtClean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組長：王小明</a:t>
            </a:r>
            <a:endParaRPr lang="en-US" altLang="zh-TW" sz="1400" b="1" kern="100" dirty="0" smtClean="0">
              <a:solidFill>
                <a:srgbClr val="00B0F0"/>
              </a:solidFill>
              <a:latin typeface="+mn-ea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zh-TW" altLang="en-US" sz="1400" b="1" kern="100" dirty="0" smtClean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組員：李小明、吳小明、陳小明</a:t>
            </a:r>
            <a:endParaRPr lang="en-US" altLang="zh-TW" sz="1400" b="1" kern="100" dirty="0" smtClean="0">
              <a:solidFill>
                <a:srgbClr val="00B0F0"/>
              </a:solidFill>
              <a:latin typeface="+mn-ea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zh-TW" altLang="en-US" sz="1400" b="1" kern="100" dirty="0" smtClean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摘要：</a:t>
            </a:r>
            <a:r>
              <a:rPr lang="en-US" altLang="zh-TW" sz="1400" b="1" kern="100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…</a:t>
            </a:r>
            <a:endParaRPr lang="en-US" altLang="zh-TW" sz="1400" b="1" kern="100" dirty="0" smtClean="0">
              <a:solidFill>
                <a:srgbClr val="00B0F0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zh-TW" altLang="zh-TW" sz="2000" b="1" kern="100" dirty="0"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100" dirty="0">
                <a:latin typeface="+mn-ea"/>
                <a:cs typeface="Times New Roman" panose="02020603050405020304" pitchFamily="18" charset="0"/>
              </a:rPr>
              <a:t> </a:t>
            </a:r>
            <a:endParaRPr lang="zh-TW" altLang="zh-TW" sz="2000" b="1" kern="100" dirty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sz="2000" b="1" kern="100" dirty="0">
                <a:latin typeface="+mn-ea"/>
                <a:cs typeface="Times New Roman" panose="02020603050405020304" pitchFamily="18" charset="0"/>
              </a:rPr>
              <a:t>預計發表：「立即發表」。</a:t>
            </a:r>
          </a:p>
          <a:p>
            <a:pPr>
              <a:spcAft>
                <a:spcPts val="0"/>
              </a:spcAft>
            </a:pPr>
            <a:r>
              <a:rPr lang="en-US" altLang="zh-TW" sz="2000" b="1" kern="100" dirty="0">
                <a:latin typeface="+mn-ea"/>
                <a:cs typeface="Times New Roman" panose="02020603050405020304" pitchFamily="18" charset="0"/>
              </a:rPr>
              <a:t> </a:t>
            </a:r>
            <a:endParaRPr lang="zh-TW" altLang="zh-TW" sz="2000" b="1" kern="100" dirty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sz="2000" b="1" kern="100" dirty="0">
                <a:latin typeface="+mn-ea"/>
                <a:cs typeface="Times New Roman" panose="02020603050405020304" pitchFamily="18" charset="0"/>
              </a:rPr>
              <a:t>是否公開：「公開」。</a:t>
            </a:r>
          </a:p>
          <a:p>
            <a:pPr>
              <a:spcAft>
                <a:spcPts val="0"/>
              </a:spcAft>
            </a:pPr>
            <a:r>
              <a:rPr lang="en-US" altLang="zh-TW" sz="2000" b="1" kern="100" dirty="0">
                <a:latin typeface="+mn-ea"/>
                <a:cs typeface="Times New Roman" panose="02020603050405020304" pitchFamily="18" charset="0"/>
              </a:rPr>
              <a:t> </a:t>
            </a:r>
            <a:endParaRPr lang="zh-TW" altLang="zh-TW" sz="2000" b="1" kern="100" dirty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sz="2000" b="1" kern="100" dirty="0">
                <a:latin typeface="+mn-ea"/>
                <a:cs typeface="Times New Roman" panose="02020603050405020304" pitchFamily="18" charset="0"/>
              </a:rPr>
              <a:t>同意授權。</a:t>
            </a:r>
          </a:p>
        </p:txBody>
      </p:sp>
      <p:pic>
        <p:nvPicPr>
          <p:cNvPr id="8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77363" y="-27762"/>
            <a:ext cx="532006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12503" t="25407" r="8883" b="17120"/>
          <a:stretch/>
        </p:blipFill>
        <p:spPr>
          <a:xfrm>
            <a:off x="7050024" y="6300216"/>
            <a:ext cx="1618488" cy="429768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7445829" y="1302827"/>
            <a:ext cx="4214948" cy="370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614058" y="1673352"/>
            <a:ext cx="1741508" cy="329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3614058" y="1330360"/>
            <a:ext cx="1741508" cy="329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7445829" y="1908694"/>
            <a:ext cx="4214948" cy="743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3614058" y="2001012"/>
            <a:ext cx="3675016" cy="329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7445829" y="2650301"/>
            <a:ext cx="4214948" cy="14105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3614058" y="2344004"/>
            <a:ext cx="3675016" cy="329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7445829" y="4327704"/>
            <a:ext cx="4214948" cy="4366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3614058" y="2743884"/>
            <a:ext cx="3675016" cy="5526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7445829" y="5031262"/>
            <a:ext cx="4214948" cy="354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3622767" y="3401238"/>
            <a:ext cx="3675016" cy="329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3614058" y="3730422"/>
            <a:ext cx="3675016" cy="354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7445829" y="5595112"/>
            <a:ext cx="4214948" cy="354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3622767" y="4156248"/>
            <a:ext cx="3675016" cy="14237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6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83175"/>
          </a:xfrm>
        </p:spPr>
        <p:txBody>
          <a:bodyPr anchor="t">
            <a:normAutofit fontScale="90000"/>
          </a:bodyPr>
          <a:lstStyle/>
          <a:p>
            <a:r>
              <a:rPr lang="zh-TW" altLang="en-US" dirty="0" smtClean="0"/>
              <a:t>六、更新封面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2800" dirty="0"/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612006" y="777240"/>
            <a:ext cx="7946010" cy="527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59" y="4818888"/>
            <a:ext cx="3770357" cy="100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圓角矩形 7"/>
          <p:cNvSpPr/>
          <p:nvPr/>
        </p:nvSpPr>
        <p:spPr>
          <a:xfrm>
            <a:off x="5064310" y="4590288"/>
            <a:ext cx="1012053" cy="516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/>
          <p:nvPr/>
        </p:nvPicPr>
        <p:blipFill rotWithShape="1">
          <a:blip r:embed="rId4"/>
          <a:srcRect l="3882" t="78843" r="61456" b="5482"/>
          <a:stretch/>
        </p:blipFill>
        <p:spPr>
          <a:xfrm>
            <a:off x="2713682" y="4590288"/>
            <a:ext cx="2314052" cy="137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9154" y="1914603"/>
            <a:ext cx="2575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封面格式</a:t>
            </a:r>
            <a:r>
              <a:rPr lang="zh-TW" altLang="en-US" sz="3200" dirty="0" smtClean="0">
                <a:solidFill>
                  <a:schemeClr val="bg1"/>
                </a:solidFill>
              </a:rPr>
              <a:t>：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9154" y="2590817"/>
            <a:ext cx="29945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A4</a:t>
            </a:r>
            <a:r>
              <a:rPr lang="zh-TW" altLang="en-US" sz="2400" dirty="0" smtClean="0">
                <a:solidFill>
                  <a:srgbClr val="FF0000"/>
                </a:solidFill>
              </a:rPr>
              <a:t>橫式</a:t>
            </a: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版面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標題</a:t>
            </a:r>
            <a:r>
              <a:rPr lang="en-US" altLang="zh-TW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</a:t>
            </a: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美編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作者、指導老師、簡要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altLang="zh-TW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視排版而定</a:t>
            </a:r>
            <a:r>
              <a:rPr lang="en-US" altLang="zh-TW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011" y="2399538"/>
            <a:ext cx="1963639" cy="110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3826" y="2399538"/>
            <a:ext cx="1759014" cy="110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320" y="3638550"/>
            <a:ext cx="1945330" cy="1046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5249" y="3638550"/>
            <a:ext cx="1776167" cy="1046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3319" y="4817994"/>
            <a:ext cx="1945331" cy="1118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3826" y="4817993"/>
            <a:ext cx="1759014" cy="1118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92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83175"/>
          </a:xfrm>
        </p:spPr>
        <p:txBody>
          <a:bodyPr anchor="t">
            <a:normAutofit fontScale="90000"/>
          </a:bodyPr>
          <a:lstStyle/>
          <a:p>
            <a:r>
              <a:rPr lang="zh-TW" altLang="en-US" dirty="0" smtClean="0"/>
              <a:t>七、添加內容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99483" y="1782132"/>
            <a:ext cx="2800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YouTube</a:t>
            </a:r>
            <a:r>
              <a:rPr lang="zh-TW" altLang="en-US" sz="2400" dirty="0" smtClean="0"/>
              <a:t>影片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圖片檔案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PDF</a:t>
            </a:r>
            <a:r>
              <a:rPr lang="zh-TW" altLang="en-US" sz="2400" dirty="0" smtClean="0"/>
              <a:t>檔案</a:t>
            </a:r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864" y="777239"/>
            <a:ext cx="8235495" cy="536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圓角矩形 3"/>
          <p:cNvSpPr/>
          <p:nvPr/>
        </p:nvSpPr>
        <p:spPr>
          <a:xfrm>
            <a:off x="10863072" y="822960"/>
            <a:ext cx="777240" cy="4297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153" y="1309391"/>
            <a:ext cx="6039693" cy="4239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圓角矩形 7"/>
          <p:cNvSpPr/>
          <p:nvPr/>
        </p:nvSpPr>
        <p:spPr>
          <a:xfrm>
            <a:off x="4312920" y="2081784"/>
            <a:ext cx="2682240" cy="2289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7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533" y="1866180"/>
            <a:ext cx="3176081" cy="483175"/>
          </a:xfrm>
        </p:spPr>
        <p:txBody>
          <a:bodyPr anchor="t">
            <a:normAutofit fontScale="90000"/>
          </a:bodyPr>
          <a:lstStyle/>
          <a:p>
            <a:r>
              <a:rPr lang="zh-TW" altLang="en-US" dirty="0" smtClean="0"/>
              <a:t>上傳圖片及</a:t>
            </a:r>
            <a:r>
              <a:rPr lang="en-US" altLang="zh-TW" dirty="0" smtClean="0"/>
              <a:t>PDF</a:t>
            </a:r>
            <a:br>
              <a:rPr lang="en-US" altLang="zh-TW" dirty="0" smtClean="0"/>
            </a:b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52918" y="3848676"/>
            <a:ext cx="280091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FF0000"/>
                </a:solidFill>
              </a:rPr>
              <a:t>PDF</a:t>
            </a:r>
            <a:r>
              <a:rPr lang="zh-TW" altLang="en-US" sz="2400" dirty="0" smtClean="0">
                <a:solidFill>
                  <a:srgbClr val="FF0000"/>
                </a:solidFill>
              </a:rPr>
              <a:t>檔案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專題成果報告書</a:t>
            </a:r>
            <a:endParaRPr lang="en-US" altLang="zh-TW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zh-TW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每週討論記錄表</a:t>
            </a:r>
            <a:endParaRPr lang="en-US" altLang="zh-TW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學習歷程檔案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252918" y="2651114"/>
            <a:ext cx="2800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FF0000"/>
                </a:solidFill>
              </a:rPr>
              <a:t>圖片檔案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專題海報</a:t>
            </a:r>
            <a:endParaRPr lang="en-US" altLang="zh-TW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zh-TW" sz="2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829" y="1527048"/>
            <a:ext cx="8090359" cy="4032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52918" y="1043873"/>
            <a:ext cx="2947482" cy="48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+mn-ea"/>
                <a:ea typeface="+mn-ea"/>
              </a:rPr>
              <a:t>七、添加內容</a:t>
            </a: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5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533" y="1866180"/>
            <a:ext cx="3196035" cy="483175"/>
          </a:xfrm>
        </p:spPr>
        <p:txBody>
          <a:bodyPr anchor="t">
            <a:normAutofit fontScale="90000"/>
          </a:bodyPr>
          <a:lstStyle/>
          <a:p>
            <a:r>
              <a:rPr lang="zh-TW" altLang="en-US" dirty="0" smtClean="0"/>
              <a:t>上傳</a:t>
            </a:r>
            <a:r>
              <a:rPr lang="en-US" altLang="zh-TW" dirty="0" smtClean="0"/>
              <a:t>YouTube</a:t>
            </a:r>
            <a:r>
              <a:rPr lang="zh-TW" altLang="en-US" dirty="0" smtClean="0"/>
              <a:t>影片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52918" y="2651114"/>
            <a:ext cx="28009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rgbClr val="FF0000"/>
                </a:solidFill>
              </a:rPr>
              <a:t>建立影片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rgbClr val="FF0000"/>
                </a:solidFill>
              </a:rPr>
              <a:t>影片元素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rgbClr val="FF0000"/>
                </a:solidFill>
              </a:rPr>
              <a:t>檢查項目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rgbClr val="FF0000"/>
                </a:solidFill>
              </a:rPr>
              <a:t>瀏覽權限</a:t>
            </a:r>
            <a:r>
              <a:rPr lang="en-US" altLang="zh-TW" sz="2400" dirty="0" smtClean="0">
                <a:solidFill>
                  <a:srgbClr val="FF0000"/>
                </a:solidFill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</a:t>
            </a:r>
            <a:r>
              <a:rPr lang="zh-TW" altLang="en-US" sz="2400" dirty="0" smtClean="0">
                <a:solidFill>
                  <a:srgbClr val="0000FF"/>
                </a:solidFill>
              </a:rPr>
              <a:t>不公開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lvl="1"/>
            <a:endParaRPr lang="en-US" altLang="zh-TW" sz="20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52918" y="1043873"/>
            <a:ext cx="2947482" cy="48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+mn-ea"/>
                <a:ea typeface="+mn-ea"/>
              </a:rPr>
              <a:t>七、添加內容</a:t>
            </a: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008" y="703137"/>
            <a:ext cx="8004352" cy="5578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圓角矩形 9"/>
          <p:cNvSpPr/>
          <p:nvPr/>
        </p:nvSpPr>
        <p:spPr>
          <a:xfrm>
            <a:off x="10241279" y="1463040"/>
            <a:ext cx="475489" cy="4031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639008" y="703136"/>
            <a:ext cx="8004352" cy="5578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4855464" y="2134553"/>
            <a:ext cx="1847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輸入影片標題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0780776" y="5849224"/>
            <a:ext cx="862584" cy="43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568" y="638376"/>
            <a:ext cx="8307924" cy="5708310"/>
          </a:xfrm>
          <a:prstGeom prst="rect">
            <a:avLst/>
          </a:prstGeom>
        </p:spPr>
      </p:pic>
      <p:sp>
        <p:nvSpPr>
          <p:cNvPr id="15" name="圓角矩形 14"/>
          <p:cNvSpPr/>
          <p:nvPr/>
        </p:nvSpPr>
        <p:spPr>
          <a:xfrm>
            <a:off x="3840480" y="1527048"/>
            <a:ext cx="4946904" cy="27157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6271260" y="1094344"/>
            <a:ext cx="862584" cy="43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8162240" y="1094343"/>
            <a:ext cx="862584" cy="43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10053220" y="1094342"/>
            <a:ext cx="862584" cy="43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2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2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92" y="789485"/>
            <a:ext cx="8263400" cy="5195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533" y="1866180"/>
            <a:ext cx="3196035" cy="483175"/>
          </a:xfrm>
        </p:spPr>
        <p:txBody>
          <a:bodyPr anchor="t">
            <a:normAutofit fontScale="90000"/>
          </a:bodyPr>
          <a:lstStyle/>
          <a:p>
            <a:r>
              <a:rPr lang="zh-TW" altLang="en-US" dirty="0" smtClean="0"/>
              <a:t>添加</a:t>
            </a:r>
            <a:r>
              <a:rPr lang="en-US" altLang="zh-TW" dirty="0" smtClean="0"/>
              <a:t>YouTube</a:t>
            </a:r>
            <a:r>
              <a:rPr lang="zh-TW" altLang="en-US" dirty="0" smtClean="0"/>
              <a:t>影片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52918" y="2651114"/>
            <a:ext cx="28009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rgbClr val="FF0000"/>
                </a:solidFill>
              </a:rPr>
              <a:t>建立影片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rgbClr val="FF0000"/>
                </a:solidFill>
              </a:rPr>
              <a:t>影片元素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rgbClr val="FF0000"/>
                </a:solidFill>
              </a:rPr>
              <a:t>檢查項目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rgbClr val="FF0000"/>
                </a:solidFill>
              </a:rPr>
              <a:t>瀏覽權限</a:t>
            </a:r>
            <a:r>
              <a:rPr lang="en-US" altLang="zh-TW" sz="2400" dirty="0" smtClean="0">
                <a:solidFill>
                  <a:srgbClr val="FF0000"/>
                </a:solidFill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</a:t>
            </a:r>
            <a:r>
              <a:rPr lang="zh-TW" altLang="en-US" sz="2400" dirty="0" smtClean="0">
                <a:solidFill>
                  <a:srgbClr val="0000FF"/>
                </a:solidFill>
              </a:rPr>
              <a:t>不公開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lvl="1"/>
            <a:endParaRPr lang="en-US" altLang="zh-TW" sz="20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52918" y="1043873"/>
            <a:ext cx="2947482" cy="48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+mn-ea"/>
                <a:ea typeface="+mn-ea"/>
              </a:rPr>
              <a:t>七、添加內容</a:t>
            </a: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142231" y="640733"/>
            <a:ext cx="1810513" cy="4031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076968" y="373635"/>
            <a:ext cx="52303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複製影片連結</a:t>
            </a:r>
            <a:r>
              <a:rPr lang="en-US" altLang="zh-TW" dirty="0">
                <a:solidFill>
                  <a:srgbClr val="FF0000"/>
                </a:solidFill>
              </a:rPr>
              <a:t>https://</a:t>
            </a:r>
            <a:r>
              <a:rPr lang="en-US" altLang="zh-TW" dirty="0" err="1">
                <a:solidFill>
                  <a:srgbClr val="FF0000"/>
                </a:solidFill>
              </a:rPr>
              <a:t>www.youtube.com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watch?v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en-US" altLang="zh-TW" dirty="0" err="1">
                <a:solidFill>
                  <a:srgbClr val="FF0000"/>
                </a:solidFill>
              </a:rPr>
              <a:t>leRajgn4jA4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792" y="789485"/>
            <a:ext cx="6532608" cy="5143132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4946752" y="2898647"/>
            <a:ext cx="52303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貼上影片連結</a:t>
            </a:r>
            <a:r>
              <a:rPr lang="en-US" altLang="zh-TW" dirty="0">
                <a:solidFill>
                  <a:srgbClr val="FF0000"/>
                </a:solidFill>
              </a:rPr>
              <a:t>https://</a:t>
            </a:r>
            <a:r>
              <a:rPr lang="en-US" altLang="zh-TW" dirty="0" err="1">
                <a:solidFill>
                  <a:srgbClr val="FF0000"/>
                </a:solidFill>
              </a:rPr>
              <a:t>www.youtube.com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watch?v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en-US" altLang="zh-TW" dirty="0" err="1">
                <a:solidFill>
                  <a:srgbClr val="FF0000"/>
                </a:solidFill>
              </a:rPr>
              <a:t>leRajgn4jA4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954360" y="2373260"/>
            <a:ext cx="4939448" cy="43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8994344" y="5416521"/>
            <a:ext cx="1064056" cy="43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954360" y="4020406"/>
            <a:ext cx="2031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專題成果操作影片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20" grpId="0" animBg="1"/>
      <p:bldP spid="19" grpId="0" animBg="1"/>
      <p:bldP spid="1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312" y="736208"/>
            <a:ext cx="8083296" cy="5390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52918" y="1043873"/>
            <a:ext cx="2947482" cy="48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+mn-ea"/>
                <a:ea typeface="+mn-ea"/>
              </a:rPr>
              <a:t>八、送交審查</a:t>
            </a: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8094" y="1923239"/>
            <a:ext cx="22433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FF0000"/>
                </a:solidFill>
              </a:rPr>
              <a:t>儲存變更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FF0000"/>
                </a:solidFill>
              </a:rPr>
              <a:t>送交審查</a:t>
            </a:r>
            <a:endParaRPr lang="en-US" altLang="zh-TW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zh-TW" sz="2000" dirty="0"/>
          </a:p>
        </p:txBody>
      </p:sp>
      <p:sp>
        <p:nvSpPr>
          <p:cNvPr id="7" name="圓角矩形 6"/>
          <p:cNvSpPr/>
          <p:nvPr/>
        </p:nvSpPr>
        <p:spPr>
          <a:xfrm>
            <a:off x="6080760" y="4276455"/>
            <a:ext cx="647092" cy="4052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727852" y="4276455"/>
            <a:ext cx="647092" cy="4052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3776472" y="859536"/>
            <a:ext cx="7946136" cy="504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18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後台管理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52918" y="1043873"/>
            <a:ext cx="2947482" cy="48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+mn-ea"/>
                <a:ea typeface="+mn-ea"/>
              </a:rPr>
              <a:t>九、教師審查</a:t>
            </a: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269" y="1310398"/>
            <a:ext cx="7939559" cy="4176002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9277004" y="3208076"/>
            <a:ext cx="2119746" cy="43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4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690" y="1900324"/>
            <a:ext cx="3173125" cy="673331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113</a:t>
            </a:r>
            <a:r>
              <a:rPr lang="zh-TW" altLang="en-US" sz="2800" dirty="0" smtClean="0"/>
              <a:t>學年甄選入學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08992" y="943729"/>
            <a:ext cx="7315200" cy="512064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59" y="1047593"/>
            <a:ext cx="8166927" cy="413374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6487" y="2685764"/>
            <a:ext cx="3154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/>
              <a:t>專業科目重於共同</a:t>
            </a:r>
            <a:r>
              <a:rPr lang="zh-TW" altLang="en-US" dirty="0" smtClean="0"/>
              <a:t>科目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/>
              <a:t>專題實作、實習科目學習</a:t>
            </a:r>
            <a:r>
              <a:rPr lang="zh-TW" altLang="en-US" dirty="0" smtClean="0"/>
              <a:t>成果</a:t>
            </a:r>
            <a:r>
              <a:rPr lang="en-US" altLang="zh-TW" dirty="0" smtClean="0"/>
              <a:t>&gt;=10%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24690" y="943729"/>
            <a:ext cx="3441469" cy="8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24690" y="1894929"/>
            <a:ext cx="2875408" cy="5933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2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審核與管理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52918" y="1043873"/>
            <a:ext cx="2947482" cy="48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+mn-ea"/>
                <a:ea typeface="+mn-ea"/>
              </a:rPr>
              <a:t>九、教師審查</a:t>
            </a: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872" y="1574153"/>
            <a:ext cx="8156633" cy="38701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r="53592" b="41479"/>
          <a:stretch/>
        </p:blipFill>
        <p:spPr>
          <a:xfrm>
            <a:off x="5288138" y="150072"/>
            <a:ext cx="2204344" cy="2611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圓角矩形 8"/>
          <p:cNvSpPr/>
          <p:nvPr/>
        </p:nvSpPr>
        <p:spPr>
          <a:xfrm>
            <a:off x="3472872" y="2153717"/>
            <a:ext cx="912516" cy="43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431442" y="1845806"/>
            <a:ext cx="1855766" cy="43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0467191" y="3726126"/>
            <a:ext cx="537882" cy="1718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170" y="2828925"/>
            <a:ext cx="1238250" cy="402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圓角矩形 13"/>
          <p:cNvSpPr/>
          <p:nvPr/>
        </p:nvSpPr>
        <p:spPr>
          <a:xfrm>
            <a:off x="8704170" y="2761862"/>
            <a:ext cx="1238250" cy="41065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4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審閱</a:t>
            </a:r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52918" y="1043873"/>
            <a:ext cx="2947482" cy="48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+mn-ea"/>
                <a:ea typeface="+mn-ea"/>
              </a:rPr>
              <a:t>九、教師審查</a:t>
            </a: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8" y="1043873"/>
            <a:ext cx="8095489" cy="3915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圓角矩形 4"/>
          <p:cNvSpPr/>
          <p:nvPr/>
        </p:nvSpPr>
        <p:spPr>
          <a:xfrm>
            <a:off x="7282928" y="1285460"/>
            <a:ext cx="484094" cy="3281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377512" y="1527048"/>
            <a:ext cx="1066779" cy="2506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04" y="818685"/>
            <a:ext cx="2952638" cy="5075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圓角矩形 8"/>
          <p:cNvSpPr/>
          <p:nvPr/>
        </p:nvSpPr>
        <p:spPr>
          <a:xfrm>
            <a:off x="8025540" y="1392956"/>
            <a:ext cx="2484681" cy="3847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948" y="2126823"/>
            <a:ext cx="8230098" cy="462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71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736" y="786384"/>
            <a:ext cx="8037575" cy="5276088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52918" y="1043873"/>
            <a:ext cx="2947482" cy="48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latin typeface="+mn-ea"/>
              </a:rPr>
              <a:t>九、教師審查</a:t>
            </a: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200" y="2047308"/>
            <a:ext cx="3094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FF0000"/>
                </a:solidFill>
              </a:rPr>
              <a:t>審核狀態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FF0000"/>
                </a:solidFill>
              </a:rPr>
              <a:t>未通過的審核意見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FF0000"/>
                </a:solidFill>
              </a:rPr>
              <a:t>推薦評價</a:t>
            </a:r>
            <a:endParaRPr lang="en-US" altLang="zh-TW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971550"/>
            <a:ext cx="22045082" cy="103964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094" y="1676401"/>
            <a:ext cx="2716306" cy="358588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審核結果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</a:t>
            </a:r>
            <a:r>
              <a:rPr lang="zh-TW" altLang="en-US" dirty="0" smtClean="0"/>
              <a:t>通過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    </a:t>
            </a:r>
            <a:r>
              <a:rPr lang="zh-TW" altLang="en-US" dirty="0" smtClean="0"/>
              <a:t>未通過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52918" y="1043873"/>
            <a:ext cx="2947482" cy="48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latin typeface="+mn-ea"/>
              </a:rPr>
              <a:t>九、教師審查</a:t>
            </a: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733801" y="1420751"/>
            <a:ext cx="762000" cy="7498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648211" y="1525921"/>
            <a:ext cx="4229089" cy="3736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964658" y="3018227"/>
            <a:ext cx="1088259" cy="7498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964657" y="4049168"/>
            <a:ext cx="1509602" cy="7498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5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8" y="2285040"/>
            <a:ext cx="2947482" cy="3218778"/>
          </a:xfrm>
        </p:spPr>
        <p:txBody>
          <a:bodyPr/>
          <a:lstStyle/>
          <a:p>
            <a:r>
              <a:rPr lang="zh-TW" altLang="en-US" sz="2800" dirty="0" smtClean="0"/>
              <a:t>學生登入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/>
              <a:t>	</a:t>
            </a:r>
            <a:r>
              <a:rPr lang="en-US" altLang="zh-TW" sz="2800" dirty="0" smtClean="0">
                <a:sym typeface="Wingdings" panose="05000000000000000000" pitchFamily="2" charset="2"/>
              </a:rPr>
              <a:t></a:t>
            </a:r>
            <a:r>
              <a:rPr lang="zh-TW" altLang="en-US" sz="2800" dirty="0" smtClean="0">
                <a:sym typeface="Wingdings" panose="05000000000000000000" pitchFamily="2" charset="2"/>
              </a:rPr>
              <a:t>上傳作品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2800" dirty="0" smtClean="0"/>
              <a:t>教師登入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>	</a:t>
            </a:r>
            <a:r>
              <a:rPr lang="en-US" altLang="zh-TW" sz="2800" dirty="0" smtClean="0">
                <a:sym typeface="Wingdings" panose="05000000000000000000" pitchFamily="2" charset="2"/>
              </a:rPr>
              <a:t></a:t>
            </a:r>
            <a:r>
              <a:rPr lang="zh-TW" altLang="en-US" sz="2800" dirty="0" smtClean="0">
                <a:sym typeface="Wingdings" panose="05000000000000000000" pitchFamily="2" charset="2"/>
              </a:rPr>
              <a:t>審查作品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52918" y="1043873"/>
            <a:ext cx="2947482" cy="48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+mn-ea"/>
                <a:ea typeface="+mn-ea"/>
              </a:rPr>
              <a:t>練習操作</a:t>
            </a: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endParaRPr lang="en-US" altLang="zh-TW" sz="3200" b="1" dirty="0" smtClean="0">
              <a:latin typeface="+mn-ea"/>
              <a:ea typeface="+mn-ea"/>
            </a:endParaRPr>
          </a:p>
          <a:p>
            <a:endParaRPr lang="en-US" altLang="zh-TW" sz="3200" b="1" dirty="0">
              <a:latin typeface="+mn-ea"/>
              <a:ea typeface="+mn-ea"/>
            </a:endParaRPr>
          </a:p>
          <a:p>
            <a:endParaRPr lang="en-US" altLang="zh-TW" sz="3200" b="1" dirty="0" smtClean="0">
              <a:latin typeface="+mn-ea"/>
              <a:ea typeface="+mn-ea"/>
            </a:endParaRPr>
          </a:p>
          <a:p>
            <a:endParaRPr lang="en-US" altLang="zh-TW" sz="3200" b="1" dirty="0">
              <a:latin typeface="+mn-ea"/>
              <a:ea typeface="+mn-ea"/>
            </a:endParaRPr>
          </a:p>
          <a:p>
            <a:endParaRPr lang="en-US" altLang="zh-TW" sz="3200" b="1" dirty="0" smtClean="0">
              <a:latin typeface="+mn-ea"/>
              <a:ea typeface="+mn-ea"/>
            </a:endParaRPr>
          </a:p>
          <a:p>
            <a:endParaRPr lang="en-US" altLang="zh-TW" sz="3200" b="1" dirty="0">
              <a:latin typeface="+mn-ea"/>
              <a:ea typeface="+mn-ea"/>
            </a:endParaRPr>
          </a:p>
          <a:p>
            <a:endParaRPr lang="zh-TW" altLang="en-US" sz="3200" b="1" dirty="0">
              <a:latin typeface="+mn-ea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94324" y="1527048"/>
            <a:ext cx="7190143" cy="35394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教師研習測試帳號： </a:t>
            </a:r>
            <a:endParaRPr lang="en-US" altLang="zh-TW" sz="3200" dirty="0" smtClean="0"/>
          </a:p>
          <a:p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>
                <a:solidFill>
                  <a:srgbClr val="0000FF"/>
                </a:solidFill>
              </a:rPr>
              <a:t>學生登入</a:t>
            </a:r>
            <a:r>
              <a:rPr lang="zh-TW" altLang="en-US" sz="2400" dirty="0" smtClean="0"/>
              <a:t>：</a:t>
            </a:r>
            <a:r>
              <a:rPr lang="zh-TW" altLang="en-US" sz="2400" dirty="0" smtClean="0">
                <a:solidFill>
                  <a:srgbClr val="FF0000"/>
                </a:solidFill>
              </a:rPr>
              <a:t>座位號碼</a:t>
            </a:r>
            <a:r>
              <a:rPr lang="en-US" altLang="zh-TW" sz="2400" dirty="0" smtClean="0"/>
              <a:t>@gmail.com, </a:t>
            </a:r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              </a:t>
            </a:r>
            <a:r>
              <a:rPr lang="zh-TW" altLang="en-US" sz="2400" dirty="0" smtClean="0"/>
              <a:t>如「</a:t>
            </a:r>
            <a:r>
              <a:rPr lang="en-US" altLang="zh-TW" sz="24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FF0000"/>
                </a:solidFill>
              </a:rPr>
              <a:t>@gmail.com</a:t>
            </a:r>
            <a:r>
              <a:rPr lang="zh-TW" altLang="en-US" sz="2400" dirty="0" smtClean="0"/>
              <a:t>」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>
                <a:solidFill>
                  <a:srgbClr val="0000FF"/>
                </a:solidFill>
              </a:rPr>
              <a:t>教師登入</a:t>
            </a:r>
            <a:r>
              <a:rPr lang="zh-TW" altLang="en-US" sz="2400" dirty="0"/>
              <a:t>：</a:t>
            </a:r>
            <a:r>
              <a:rPr lang="en-US" altLang="zh-TW" sz="2400" dirty="0">
                <a:solidFill>
                  <a:srgbClr val="FF0000"/>
                </a:solidFill>
                <a:hlinkClick r:id="rId2"/>
              </a:rPr>
              <a:t>t</a:t>
            </a:r>
            <a:r>
              <a:rPr lang="zh-TW" altLang="en-US" sz="2400" dirty="0">
                <a:solidFill>
                  <a:srgbClr val="FF0000"/>
                </a:solidFill>
                <a:hlinkClick r:id="rId2"/>
              </a:rPr>
              <a:t>座位號碼</a:t>
            </a:r>
            <a:r>
              <a:rPr lang="en-US" altLang="zh-TW" sz="2400" dirty="0">
                <a:hlinkClick r:id="rId2"/>
              </a:rPr>
              <a:t>@gmail.com</a:t>
            </a:r>
            <a:r>
              <a:rPr lang="en-US" altLang="zh-TW" sz="2400" dirty="0" smtClean="0"/>
              <a:t>,</a:t>
            </a:r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              </a:t>
            </a:r>
            <a:r>
              <a:rPr lang="zh-TW" altLang="en-US" sz="2400" dirty="0" smtClean="0"/>
              <a:t>如</a:t>
            </a:r>
            <a:r>
              <a:rPr lang="zh-TW" altLang="en-US" sz="2400" dirty="0"/>
              <a:t>「</a:t>
            </a:r>
            <a:r>
              <a:rPr lang="en-US" altLang="zh-TW" sz="2400" dirty="0">
                <a:solidFill>
                  <a:srgbClr val="0000FF"/>
                </a:solidFill>
              </a:rPr>
              <a:t>t1</a:t>
            </a:r>
            <a:r>
              <a:rPr lang="en-US" altLang="zh-TW" sz="2400" dirty="0">
                <a:solidFill>
                  <a:srgbClr val="FF0000"/>
                </a:solidFill>
              </a:rPr>
              <a:t>@gmail.com</a:t>
            </a:r>
            <a:r>
              <a:rPr lang="zh-TW" altLang="en-US" sz="2400" dirty="0"/>
              <a:t>」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密碼均為：「</a:t>
            </a:r>
            <a:r>
              <a:rPr lang="en-US" altLang="zh-TW" sz="2400" dirty="0" smtClean="0">
                <a:solidFill>
                  <a:srgbClr val="FF0000"/>
                </a:solidFill>
              </a:rPr>
              <a:t>abcd1234</a:t>
            </a:r>
            <a:r>
              <a:rPr lang="zh-TW" altLang="en-US" sz="2400" dirty="0"/>
              <a:t>」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0903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843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690" y="1900324"/>
            <a:ext cx="3173125" cy="673331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大學申請入學</a:t>
            </a:r>
            <a:endParaRPr lang="zh-TW" altLang="en-US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159" y="672114"/>
            <a:ext cx="10379566" cy="515392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6487" y="2685764"/>
            <a:ext cx="339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第二階段指定項目佔</a:t>
            </a:r>
            <a:r>
              <a:rPr lang="en-US" altLang="zh-TW" dirty="0" smtClean="0"/>
              <a:t>&gt;=50%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審查資料佔</a:t>
            </a:r>
            <a:r>
              <a:rPr lang="en-US" altLang="zh-TW" dirty="0" smtClean="0"/>
              <a:t>30~50%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24690" y="943729"/>
            <a:ext cx="3441469" cy="8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24690" y="1894929"/>
            <a:ext cx="2875408" cy="5933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8186517" y="943729"/>
            <a:ext cx="2759650" cy="1977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6561904" y="2952400"/>
            <a:ext cx="4668348" cy="379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06688" y="4489701"/>
            <a:ext cx="3009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https://www.cac.edu.tw/apply113/query.php</a:t>
            </a:r>
            <a:endParaRPr lang="zh-TW" altLang="en-US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24690" y="4023649"/>
            <a:ext cx="3173125" cy="67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00" dirty="0" smtClean="0"/>
              <a:t>大學招聯會簡章連結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554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303" y="281166"/>
            <a:ext cx="8142513" cy="75321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690" y="1900324"/>
            <a:ext cx="3173125" cy="673331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大學申請入學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6487" y="2685764"/>
            <a:ext cx="3154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審查項目代碼對照表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/>
              <a:t>課程</a:t>
            </a:r>
            <a:r>
              <a:rPr lang="zh-TW" altLang="en-US" dirty="0" smtClean="0"/>
              <a:t>學習成果 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dirty="0" smtClean="0"/>
              <a:t>B</a:t>
            </a:r>
            <a:r>
              <a:rPr lang="en-US" altLang="zh-TW" dirty="0"/>
              <a:t>.</a:t>
            </a:r>
            <a:r>
              <a:rPr lang="zh-TW" altLang="en-US" dirty="0"/>
              <a:t>書面</a:t>
            </a:r>
            <a:r>
              <a:rPr lang="zh-TW" altLang="en-US" dirty="0" smtClean="0"/>
              <a:t>報告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dirty="0" smtClean="0"/>
              <a:t>C</a:t>
            </a:r>
            <a:r>
              <a:rPr lang="en-US" altLang="zh-TW" dirty="0"/>
              <a:t>.</a:t>
            </a:r>
            <a:r>
              <a:rPr lang="zh-TW" altLang="en-US" dirty="0"/>
              <a:t>實作作品 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dirty="0" smtClean="0"/>
              <a:t>D.</a:t>
            </a:r>
            <a:r>
              <a:rPr lang="zh-TW" altLang="en-US" dirty="0" smtClean="0"/>
              <a:t>自然科學探究</a:t>
            </a:r>
            <a:r>
              <a:rPr lang="zh-TW" altLang="en-US" dirty="0"/>
              <a:t>與實</a:t>
            </a:r>
            <a:r>
              <a:rPr lang="zh-TW" altLang="en-US" dirty="0" smtClean="0"/>
              <a:t>作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TW" dirty="0" smtClean="0"/>
              <a:t>E</a:t>
            </a:r>
            <a:r>
              <a:rPr lang="en-US" altLang="zh-TW" dirty="0"/>
              <a:t>.</a:t>
            </a:r>
            <a:r>
              <a:rPr lang="zh-TW" altLang="en-US" dirty="0" smtClean="0"/>
              <a:t>社會探究</a:t>
            </a:r>
            <a:r>
              <a:rPr lang="zh-TW" altLang="en-US" dirty="0"/>
              <a:t>活動</a:t>
            </a:r>
            <a:r>
              <a:rPr lang="zh-TW" altLang="en-US" dirty="0" smtClean="0"/>
              <a:t>成果</a:t>
            </a:r>
            <a:endParaRPr lang="zh-TW" alt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24690" y="943729"/>
            <a:ext cx="3441469" cy="8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24690" y="1894929"/>
            <a:ext cx="2875408" cy="5933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3457303" y="1379337"/>
            <a:ext cx="8212183" cy="14509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0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24690" y="943729"/>
            <a:ext cx="3441469" cy="8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93034" y="2159891"/>
            <a:ext cx="3173125" cy="1654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 smtClean="0"/>
              <a:t>專題、探究實作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 smtClean="0"/>
              <a:t>這門課</a:t>
            </a:r>
            <a:r>
              <a:rPr lang="en-US" altLang="zh-TW" sz="2800" dirty="0" smtClean="0"/>
              <a:t>…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77822" y="1814946"/>
            <a:ext cx="71609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專題起頭難！</a:t>
            </a:r>
            <a:endParaRPr lang="en-US" altLang="zh-TW" sz="3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找到一個好題目，專題就完成一半了。</a:t>
            </a:r>
            <a:endParaRPr lang="en-US" altLang="zh-TW" sz="3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如果有範例可引導學生參考</a:t>
            </a:r>
            <a:r>
              <a:rPr lang="en-US" altLang="zh-TW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87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690" y="1900324"/>
            <a:ext cx="3173125" cy="673331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學習歷程檔案競賽活動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6487" y="2347210"/>
            <a:ext cx="31541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優選獎金每</a:t>
            </a:r>
            <a:r>
              <a:rPr lang="zh-TW" altLang="en-US" dirty="0"/>
              <a:t>件</a:t>
            </a:r>
            <a:r>
              <a:rPr lang="en-US" altLang="zh-TW" sz="4000" dirty="0" smtClean="0">
                <a:solidFill>
                  <a:srgbClr val="FF0000"/>
                </a:solidFill>
              </a:rPr>
              <a:t>1200</a:t>
            </a:r>
            <a:r>
              <a:rPr lang="zh-TW" altLang="en-US" dirty="0" smtClean="0"/>
              <a:t>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佳作每人獎狀一紙。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24690" y="943729"/>
            <a:ext cx="3441469" cy="8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7525" y="3572664"/>
            <a:ext cx="3173125" cy="909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112</a:t>
            </a:r>
            <a:r>
              <a:rPr lang="zh-TW" altLang="en-US" sz="2000" dirty="0" smtClean="0"/>
              <a:t>學年共上傳</a:t>
            </a:r>
            <a:r>
              <a:rPr lang="en-US" altLang="zh-TW" sz="4000" dirty="0" smtClean="0">
                <a:solidFill>
                  <a:srgbClr val="0000FF"/>
                </a:solidFill>
              </a:rPr>
              <a:t>112</a:t>
            </a:r>
            <a:r>
              <a:rPr lang="zh-TW" altLang="en-US" sz="2000" dirty="0" smtClean="0"/>
              <a:t>件優選或佳作作品</a:t>
            </a:r>
            <a:endParaRPr lang="zh-TW" altLang="en-US" sz="20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59" y="1189610"/>
            <a:ext cx="12635419" cy="595886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462693" y="504408"/>
            <a:ext cx="583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FF"/>
                </a:solidFill>
              </a:rPr>
              <a:t>學習成果發表平台</a:t>
            </a:r>
            <a:endParaRPr lang="zh-TW" altLang="en-US" sz="40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8716" y="4722277"/>
            <a:ext cx="3154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專題製作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探究與實作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自主學習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14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zh-TW" altLang="en-US" sz="4000" dirty="0" smtClean="0"/>
              <a:t>一、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連結與登入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45275" y="2624328"/>
            <a:ext cx="3543869" cy="576072"/>
          </a:xfrm>
        </p:spPr>
        <p:txBody>
          <a:bodyPr anchor="t">
            <a:normAutofit/>
          </a:bodyPr>
          <a:lstStyle/>
          <a:p>
            <a:r>
              <a:rPr lang="en-US" altLang="zh-TW" sz="2400" dirty="0"/>
              <a:t>(1)</a:t>
            </a:r>
            <a:r>
              <a:rPr lang="zh-TW" altLang="en-US" sz="2400" dirty="0"/>
              <a:t>網址連結</a:t>
            </a:r>
            <a:r>
              <a:rPr lang="zh-TW" altLang="en-US" sz="2400" dirty="0" smtClean="0"/>
              <a:t>：</a:t>
            </a:r>
            <a:r>
              <a:rPr lang="zh-TW" altLang="en-US" sz="2400" dirty="0" smtClean="0">
                <a:solidFill>
                  <a:srgbClr val="FF0000"/>
                </a:solidFill>
              </a:rPr>
              <a:t>學校首頁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pPr lvl="1"/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94" y="1724025"/>
            <a:ext cx="8164236" cy="32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zh-TW" altLang="en-US" sz="4000" dirty="0" smtClean="0"/>
              <a:t>一、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連結與登入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88604" y="563223"/>
            <a:ext cx="7315200" cy="560614"/>
          </a:xfrm>
        </p:spPr>
        <p:txBody>
          <a:bodyPr anchor="t"/>
          <a:lstStyle/>
          <a:p>
            <a:r>
              <a:rPr lang="en-US" altLang="zh-TW" sz="2800" dirty="0"/>
              <a:t>(2)</a:t>
            </a:r>
            <a:r>
              <a:rPr lang="zh-TW" altLang="en-US" sz="2800" dirty="0"/>
              <a:t>登入</a:t>
            </a:r>
            <a:r>
              <a:rPr lang="zh-TW" altLang="en-US" sz="2800" dirty="0" smtClean="0"/>
              <a:t>：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666" y="479788"/>
            <a:ext cx="2822145" cy="33521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t="12816"/>
          <a:stretch/>
        </p:blipFill>
        <p:spPr>
          <a:xfrm>
            <a:off x="252919" y="2939796"/>
            <a:ext cx="7703269" cy="338153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95909" y="1123837"/>
            <a:ext cx="4076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</a:rPr>
              <a:t>使用</a:t>
            </a:r>
            <a:r>
              <a:rPr lang="en-US" altLang="zh-TW" sz="2400" dirty="0" err="1">
                <a:solidFill>
                  <a:srgbClr val="FF0000"/>
                </a:solidFill>
              </a:rPr>
              <a:t>1Campus</a:t>
            </a:r>
            <a:r>
              <a:rPr lang="zh-TW" altLang="en-US" sz="2400" dirty="0">
                <a:solidFill>
                  <a:srgbClr val="FF0000"/>
                </a:solidFill>
              </a:rPr>
              <a:t>帳號登入」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388018" y="2344940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(ii)</a:t>
            </a:r>
            <a:r>
              <a:rPr lang="zh-TW" alt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登入方式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Google</a:t>
            </a:r>
            <a:r>
              <a:rPr lang="zh-TW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」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8208212" y="4345316"/>
            <a:ext cx="3355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(iii)</a:t>
            </a:r>
            <a:r>
              <a:rPr lang="zh-TW" alt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登入方式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Google</a:t>
            </a:r>
            <a:r>
              <a:rPr lang="zh-TW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」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32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83175"/>
          </a:xfrm>
        </p:spPr>
        <p:txBody>
          <a:bodyPr anchor="t">
            <a:normAutofit fontScale="90000"/>
          </a:bodyPr>
          <a:lstStyle/>
          <a:p>
            <a:r>
              <a:rPr lang="zh-TW" altLang="en-US" dirty="0" smtClean="0"/>
              <a:t>二、首頁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057" y="753571"/>
            <a:ext cx="8046720" cy="529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399483" y="1782132"/>
            <a:ext cx="2090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學年度</a:t>
            </a:r>
            <a:r>
              <a:rPr lang="zh-TW" altLang="en-US" sz="2400" dirty="0" smtClean="0"/>
              <a:t>作品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公告</a:t>
            </a:r>
            <a:endParaRPr lang="zh-TW" altLang="en-US" sz="2400" dirty="0"/>
          </a:p>
        </p:txBody>
      </p:sp>
      <p:sp>
        <p:nvSpPr>
          <p:cNvPr id="6" name="圓角矩形 5"/>
          <p:cNvSpPr/>
          <p:nvPr/>
        </p:nvSpPr>
        <p:spPr>
          <a:xfrm>
            <a:off x="3936297" y="1123836"/>
            <a:ext cx="7724480" cy="25886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54220" y="1691640"/>
            <a:ext cx="1741508" cy="5933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936297" y="3712463"/>
            <a:ext cx="7724480" cy="1858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54220" y="2460108"/>
            <a:ext cx="1741508" cy="5933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0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框架">
  <a:themeElements>
    <a:clrScheme name="自訂 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4406F4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1370</TotalTime>
  <Words>624</Words>
  <Application>Microsoft Office PowerPoint</Application>
  <PresentationFormat>寬螢幕</PresentationFormat>
  <Paragraphs>163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微軟正黑體</vt:lpstr>
      <vt:lpstr>標楷體</vt:lpstr>
      <vt:lpstr>Arial</vt:lpstr>
      <vt:lpstr>Corbel</vt:lpstr>
      <vt:lpstr>Times New Roman</vt:lpstr>
      <vt:lpstr>Wingdings</vt:lpstr>
      <vt:lpstr>Wingdings 2</vt:lpstr>
      <vt:lpstr>框架</vt:lpstr>
      <vt:lpstr>學習成果發表平台 操作研習</vt:lpstr>
      <vt:lpstr>113學年甄選入學</vt:lpstr>
      <vt:lpstr>大學申請入學</vt:lpstr>
      <vt:lpstr>大學申請入學</vt:lpstr>
      <vt:lpstr>PowerPoint 簡報</vt:lpstr>
      <vt:lpstr>學習歷程檔案競賽活動</vt:lpstr>
      <vt:lpstr>一、 連結與登入</vt:lpstr>
      <vt:lpstr>一、 連結與登入</vt:lpstr>
      <vt:lpstr>二、首頁 </vt:lpstr>
      <vt:lpstr>三、探索 </vt:lpstr>
      <vt:lpstr>四、我的發表 </vt:lpstr>
      <vt:lpstr>五、新增發表 </vt:lpstr>
      <vt:lpstr>六、更新封面  </vt:lpstr>
      <vt:lpstr>七、添加內容 </vt:lpstr>
      <vt:lpstr>上傳圖片及PDF </vt:lpstr>
      <vt:lpstr>上傳YouTube影片</vt:lpstr>
      <vt:lpstr>添加YouTube影片</vt:lpstr>
      <vt:lpstr>PowerPoint 簡報</vt:lpstr>
      <vt:lpstr>後台管理 </vt:lpstr>
      <vt:lpstr>審核與管理</vt:lpstr>
      <vt:lpstr>審閱</vt:lpstr>
      <vt:lpstr>PowerPoint 簡報</vt:lpstr>
      <vt:lpstr> 審核結果       通過       未通過 </vt:lpstr>
      <vt:lpstr>學生登入  上傳作品   教師登入  審查作品 </vt:lpstr>
      <vt:lpstr>謝謝聆聽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學習成果發表平台 操作研習</dc:title>
  <dc:creator>User</dc:creator>
  <cp:lastModifiedBy>User</cp:lastModifiedBy>
  <cp:revision>71</cp:revision>
  <dcterms:created xsi:type="dcterms:W3CDTF">2023-11-16T03:11:24Z</dcterms:created>
  <dcterms:modified xsi:type="dcterms:W3CDTF">2024-12-16T03:58:38Z</dcterms:modified>
</cp:coreProperties>
</file>