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handoutMasterIdLst>
    <p:handoutMasterId r:id="rId30"/>
  </p:handout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4" r:id="rId17"/>
    <p:sldId id="281" r:id="rId18"/>
    <p:sldId id="286" r:id="rId19"/>
    <p:sldId id="285" r:id="rId20"/>
    <p:sldId id="27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8" r:id="rId29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66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30D61776-388D-4D18-B249-9907F3676CF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1A6FB6A6-FA1C-4D2A-AB7C-DB103784B9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90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22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54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0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9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6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2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0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1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6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9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71932"/>
            <a:ext cx="9946258" cy="1552753"/>
          </a:xfrm>
        </p:spPr>
        <p:txBody>
          <a:bodyPr>
            <a:noAutofit/>
          </a:bodyPr>
          <a:lstStyle/>
          <a:p>
            <a:r>
              <a:rPr lang="en-US" altLang="zh-TW" sz="7000" dirty="0" smtClean="0">
                <a:latin typeface="文鼎中鋼筆行楷" panose="02010609010101010101" pitchFamily="49" charset="-120"/>
                <a:ea typeface="金梅毛匾行" panose="02010609000101010101" pitchFamily="49" charset="-120"/>
                <a:cs typeface="文鼎中鋼筆行楷" panose="02010609010101010101" pitchFamily="49" charset="-120"/>
              </a:rPr>
              <a:t>1121</a:t>
            </a:r>
            <a:r>
              <a:rPr lang="zh-TW" altLang="en-US" sz="7000" dirty="0" smtClean="0">
                <a:latin typeface="文鼎中鋼筆行楷" panose="02010609010101010101" pitchFamily="49" charset="-120"/>
                <a:ea typeface="金梅毛匾行" panose="02010609000101010101" pitchFamily="49" charset="-120"/>
                <a:cs typeface="文鼎中鋼筆行楷" panose="02010609010101010101" pitchFamily="49" charset="-120"/>
              </a:rPr>
              <a:t>資訊股長教育訓練</a:t>
            </a:r>
            <a:endParaRPr lang="zh-TW" altLang="en-US" sz="7000" dirty="0">
              <a:latin typeface="文鼎中鋼筆行楷" panose="02010609010101010101" pitchFamily="49" charset="-120"/>
              <a:ea typeface="金梅毛匾行" panose="02010609000101010101" pitchFamily="49" charset="-120"/>
              <a:cs typeface="文鼎中鋼筆行楷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663" y="4188924"/>
            <a:ext cx="4580625" cy="102143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文鼎中鋼筆行楷" panose="02010609010101010101" pitchFamily="49" charset="-120"/>
                <a:ea typeface="文鼎粗行楷" panose="02010609010101010101" pitchFamily="49" charset="-120"/>
                <a:cs typeface="文鼎中鋼筆行楷" panose="02010609010101010101" pitchFamily="49" charset="-120"/>
              </a:rPr>
              <a:t>培訓人員：設備組</a:t>
            </a:r>
            <a:endParaRPr lang="en-US" altLang="zh-TW" sz="4000" dirty="0" smtClean="0">
              <a:latin typeface="文鼎中鋼筆行楷" panose="02010609010101010101" pitchFamily="49" charset="-120"/>
              <a:ea typeface="文鼎粗行楷" panose="02010609010101010101" pitchFamily="49" charset="-120"/>
              <a:cs typeface="文鼎中鋼筆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90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6887" y="401472"/>
            <a:ext cx="10334655" cy="1320800"/>
          </a:xfrm>
        </p:spPr>
        <p:txBody>
          <a:bodyPr/>
          <a:lstStyle/>
          <a:p>
            <a:r>
              <a:rPr lang="zh-TW" altLang="en-US" dirty="0" smtClean="0"/>
              <a:t>當電腦開機出現藍底畫面，請選</a:t>
            </a:r>
            <a:r>
              <a:rPr lang="en-US" altLang="zh-TW" dirty="0" smtClean="0"/>
              <a:t>”</a:t>
            </a:r>
            <a:r>
              <a:rPr lang="zh-TW" altLang="en-US" b="1" dirty="0" smtClean="0">
                <a:solidFill>
                  <a:srgbClr val="FF0000"/>
                </a:solidFill>
              </a:rPr>
              <a:t>全碟快取開機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1061872"/>
            <a:ext cx="9749790" cy="5486400"/>
          </a:xfrm>
        </p:spPr>
      </p:pic>
    </p:spTree>
    <p:extLst>
      <p:ext uri="{BB962C8B-B14F-4D97-AF65-F5344CB8AC3E}">
        <p14:creationId xmlns:p14="http://schemas.microsoft.com/office/powerpoint/2010/main" val="42934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8032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專業教室使用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74904" y="1700785"/>
            <a:ext cx="11253504" cy="4340578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專業教室課程門禁密碼：資訊股長、實習股長</a:t>
            </a:r>
            <a:r>
              <a:rPr lang="zh-TW" altLang="en-US" sz="2800" b="1" u="sng" dirty="0" smtClean="0"/>
              <a:t>身份證字號後９碼</a:t>
            </a:r>
            <a:endParaRPr lang="en-US" altLang="zh-TW" sz="2800" b="1" u="sng" dirty="0" smtClean="0"/>
          </a:p>
          <a:p>
            <a:r>
              <a:rPr lang="zh-TW" altLang="en-US" sz="2800" dirty="0" smtClean="0"/>
              <a:t>專業教室使用完畢後，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打開的全部都要關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HK" altLang="zh-TW" sz="2800" dirty="0" smtClean="0"/>
              <a:t>不得任意更換桌椅、教室內設備</a:t>
            </a:r>
            <a:endParaRPr lang="en-US" altLang="zh-HK" sz="2800" dirty="0" smtClean="0"/>
          </a:p>
          <a:p>
            <a:r>
              <a:rPr lang="zh-HK" altLang="zh-TW" sz="2800" b="1" u="sng" dirty="0" smtClean="0">
                <a:solidFill>
                  <a:srgbClr val="FF0000"/>
                </a:solidFill>
              </a:rPr>
              <a:t>不得</a:t>
            </a:r>
            <a:r>
              <a:rPr lang="zh-HK" altLang="zh-TW" sz="2800" b="1" u="sng" dirty="0" smtClean="0"/>
              <a:t>在專業教室內</a:t>
            </a:r>
            <a:r>
              <a:rPr lang="zh-HK" altLang="zh-TW" sz="2800" b="1" u="sng" dirty="0" smtClean="0">
                <a:solidFill>
                  <a:srgbClr val="FF0000"/>
                </a:solidFill>
              </a:rPr>
              <a:t>飲食</a:t>
            </a:r>
            <a:r>
              <a:rPr lang="zh-HK" altLang="zh-TW" sz="2800" b="1" u="sng" dirty="0" smtClean="0"/>
              <a:t>、跑跳、追逐</a:t>
            </a:r>
            <a:r>
              <a:rPr lang="zh-HK" altLang="zh-TW" sz="2800" dirty="0" smtClean="0"/>
              <a:t>。</a:t>
            </a:r>
            <a:endParaRPr lang="en-US" altLang="zh-HK" sz="2800" dirty="0" smtClean="0"/>
          </a:p>
          <a:p>
            <a:r>
              <a:rPr lang="zh-TW" altLang="en-US" sz="2800" dirty="0" smtClean="0"/>
              <a:t>使用專業教室遺留垃圾或使用不當</a:t>
            </a:r>
            <a:endParaRPr lang="en-US" altLang="zh-HK" sz="2800" dirty="0" smtClean="0"/>
          </a:p>
          <a:p>
            <a:r>
              <a:rPr lang="zh-HK" altLang="zh-TW" sz="2800" dirty="0" smtClean="0"/>
              <a:t>專業教室設備損壞，務必</a:t>
            </a:r>
            <a:r>
              <a:rPr lang="zh-HK" altLang="zh-TW" sz="2800" b="1" dirty="0" smtClean="0">
                <a:solidFill>
                  <a:srgbClr val="FF0000"/>
                </a:solidFill>
              </a:rPr>
              <a:t>上網報修</a:t>
            </a:r>
            <a:r>
              <a:rPr lang="zh-HK" altLang="zh-TW" sz="2800" dirty="0"/>
              <a:t>， </a:t>
            </a:r>
            <a:r>
              <a:rPr lang="zh-TW" altLang="en-US" sz="2800" b="1" u="sng" dirty="0" smtClean="0"/>
              <a:t>不要讓老師看不下去來反映</a:t>
            </a:r>
            <a:r>
              <a:rPr lang="zh-HK" altLang="zh-TW" sz="2800" dirty="0" smtClean="0"/>
              <a:t>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33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專業教室臨時借用</a:t>
            </a:r>
            <a:endParaRPr lang="zh-TW" altLang="en-US" sz="6000" dirty="0">
              <a:latin typeface="華康古印體(P)" panose="03010500000000000000" pitchFamily="66" charset="-120"/>
              <a:ea typeface="華康古印體(P)" panose="0301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01369"/>
            <a:ext cx="8596668" cy="4239994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臨時開門密碼，請洽相關處</a:t>
            </a:r>
            <a:r>
              <a:rPr lang="zh-TW" altLang="en-US" sz="2800" dirty="0" smtClean="0"/>
              <a:t>室借用（</a:t>
            </a:r>
            <a:r>
              <a:rPr lang="zh-TW" altLang="en-US" sz="2800" dirty="0">
                <a:solidFill>
                  <a:srgbClr val="FF0000"/>
                </a:solidFill>
              </a:rPr>
              <a:t>學號、事由</a:t>
            </a:r>
            <a:r>
              <a:rPr lang="zh-TW" altLang="en-US" sz="2800" dirty="0"/>
              <a:t>）：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7030A0"/>
                </a:solidFill>
              </a:rPr>
              <a:t>教務處</a:t>
            </a:r>
            <a:r>
              <a:rPr lang="zh-TW" altLang="en-US" sz="2800" dirty="0"/>
              <a:t>：</a:t>
            </a:r>
            <a:r>
              <a:rPr lang="zh-TW" altLang="en-US" sz="2800" dirty="0">
                <a:solidFill>
                  <a:schemeClr val="tx1"/>
                </a:solidFill>
              </a:rPr>
              <a:t>語言</a:t>
            </a:r>
            <a:r>
              <a:rPr lang="zh-TW" altLang="en-US" sz="2800" dirty="0" smtClean="0">
                <a:solidFill>
                  <a:schemeClr val="tx1"/>
                </a:solidFill>
              </a:rPr>
              <a:t>教室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語</a:t>
            </a:r>
            <a:r>
              <a:rPr lang="en-US" altLang="zh-TW" sz="2800" dirty="0" smtClean="0">
                <a:solidFill>
                  <a:schemeClr val="tx1"/>
                </a:solidFill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</a:rPr>
              <a:t>、語</a:t>
            </a:r>
            <a:r>
              <a:rPr lang="en-US" altLang="zh-TW" sz="2800" dirty="0" smtClean="0">
                <a:solidFill>
                  <a:schemeClr val="tx1"/>
                </a:solidFill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</a:rPr>
              <a:t>、語</a:t>
            </a:r>
            <a:r>
              <a:rPr lang="en-US" altLang="zh-TW" sz="2800" dirty="0" smtClean="0">
                <a:solidFill>
                  <a:schemeClr val="tx1"/>
                </a:solidFill>
              </a:rPr>
              <a:t>3)</a:t>
            </a:r>
            <a:r>
              <a:rPr lang="zh-TW" altLang="en-US" sz="2800" dirty="0" smtClean="0">
                <a:solidFill>
                  <a:schemeClr val="tx1"/>
                </a:solidFill>
              </a:rPr>
              <a:t>、</a:t>
            </a:r>
            <a:r>
              <a:rPr lang="zh-TW" altLang="en-US" sz="2800" dirty="0">
                <a:solidFill>
                  <a:schemeClr val="tx1"/>
                </a:solidFill>
              </a:rPr>
              <a:t>自學教室</a:t>
            </a:r>
            <a:r>
              <a:rPr lang="zh-TW" altLang="en-US" sz="2800" dirty="0" smtClean="0">
                <a:solidFill>
                  <a:schemeClr val="tx1"/>
                </a:solidFill>
              </a:rPr>
              <a:t>、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                 </a:t>
            </a:r>
            <a:r>
              <a:rPr lang="zh-TW" altLang="en-US" sz="2800" dirty="0" smtClean="0">
                <a:solidFill>
                  <a:schemeClr val="tx1"/>
                </a:solidFill>
              </a:rPr>
              <a:t>健護教室、選修教室、多媒體</a:t>
            </a:r>
            <a:r>
              <a:rPr lang="zh-TW" altLang="en-US" sz="2800" dirty="0">
                <a:solidFill>
                  <a:schemeClr val="tx1"/>
                </a:solidFill>
              </a:rPr>
              <a:t>教室、</a:t>
            </a:r>
            <a:r>
              <a:rPr lang="zh-TW" altLang="en-US" sz="2800" dirty="0" smtClean="0">
                <a:solidFill>
                  <a:schemeClr val="tx1"/>
                </a:solidFill>
              </a:rPr>
              <a:t>視聽    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                  </a:t>
            </a:r>
            <a:r>
              <a:rPr lang="zh-TW" altLang="en-US" sz="2800" dirty="0" smtClean="0">
                <a:solidFill>
                  <a:schemeClr val="tx1"/>
                </a:solidFill>
              </a:rPr>
              <a:t>教室</a:t>
            </a:r>
            <a:r>
              <a:rPr lang="zh-TW" altLang="en-US" sz="2800" dirty="0">
                <a:solidFill>
                  <a:schemeClr val="tx1"/>
                </a:solidFill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</a:rPr>
              <a:t>實驗室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實習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</a:rPr>
              <a:t>處</a:t>
            </a:r>
            <a:r>
              <a:rPr lang="zh-TW" altLang="en-US" sz="2800" dirty="0"/>
              <a:t>：電腦教室、雲雀教室、慧葉教室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0000FF"/>
                </a:solidFill>
              </a:rPr>
              <a:t>體育組</a:t>
            </a:r>
            <a:r>
              <a:rPr lang="zh-TW" altLang="en-US" sz="2800" dirty="0"/>
              <a:t>：多功能教室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C00000"/>
                </a:solidFill>
              </a:rPr>
              <a:t>總務處</a:t>
            </a:r>
            <a:r>
              <a:rPr lang="zh-TW" altLang="en-US" sz="2800" dirty="0"/>
              <a:t>：第一會議室、第二會議室、第三會議室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0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sz="6000" b="1" dirty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網路使用</a:t>
            </a:r>
            <a:endParaRPr lang="zh-TW" altLang="en-US" sz="6000" dirty="0">
              <a:latin typeface="華康古印體(P)" panose="03010500000000000000" pitchFamily="66" charset="-120"/>
              <a:ea typeface="華康古印體(P)" panose="0301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3000" dirty="0"/>
              <a:t>網路流量突然</a:t>
            </a:r>
            <a:r>
              <a:rPr lang="zh-HK" altLang="zh-TW" sz="3000" dirty="0" smtClean="0"/>
              <a:t>增加</a:t>
            </a:r>
            <a:r>
              <a:rPr lang="zh-TW" altLang="en-US" sz="3000" dirty="0"/>
              <a:t>→</a:t>
            </a:r>
            <a:r>
              <a:rPr lang="zh-HK" altLang="zh-TW" sz="3000" dirty="0" smtClean="0"/>
              <a:t>必要時</a:t>
            </a:r>
            <a:r>
              <a:rPr lang="zh-HK" altLang="zh-TW" sz="3000" b="1" dirty="0" smtClean="0">
                <a:solidFill>
                  <a:srgbClr val="C00000"/>
                </a:solidFill>
              </a:rPr>
              <a:t>暫停</a:t>
            </a:r>
            <a:r>
              <a:rPr lang="zh-HK" altLang="zh-TW" sz="3000" dirty="0"/>
              <a:t>該電腦教室或該ＩＰ的</a:t>
            </a:r>
            <a:r>
              <a:rPr lang="zh-HK" altLang="zh-TW" sz="3000" b="1" dirty="0" smtClean="0">
                <a:solidFill>
                  <a:srgbClr val="C00000"/>
                </a:solidFill>
              </a:rPr>
              <a:t>使用權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r>
              <a:rPr lang="zh-TW" altLang="en-US" sz="3000" dirty="0" smtClean="0"/>
              <a:t>請勿佔用學校網路下載個人軟體／影片／圖片／其它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66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sz="6000" b="1" dirty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設備借用</a:t>
            </a:r>
            <a:endParaRPr lang="zh-TW" altLang="en-US" sz="6000" dirty="0">
              <a:latin typeface="華康古印體(P)" panose="03010500000000000000" pitchFamily="66" charset="-120"/>
              <a:ea typeface="華康古印體(P)" panose="0301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89653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3000" b="1" dirty="0" smtClean="0"/>
              <a:t>課程教學需求</a:t>
            </a:r>
            <a:r>
              <a:rPr lang="zh-TW" altLang="en-US" sz="3000" b="1" dirty="0" smtClean="0">
                <a:sym typeface="Wingdings" panose="05000000000000000000" pitchFamily="2" charset="2"/>
              </a:rPr>
              <a:t>：</a:t>
            </a:r>
            <a:endParaRPr lang="en-US" altLang="zh-TW" sz="30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HK" sz="3000" b="1" dirty="0" smtClean="0"/>
              <a:t>    </a:t>
            </a:r>
            <a:r>
              <a:rPr lang="zh-HK" altLang="zh-TW" sz="3000" b="1" dirty="0" smtClean="0"/>
              <a:t>教師可</a:t>
            </a:r>
            <a:r>
              <a:rPr lang="zh-HK" altLang="zh-TW" sz="3000" b="1" dirty="0"/>
              <a:t>至設備組登記借用</a:t>
            </a:r>
            <a:r>
              <a:rPr lang="zh-HK" altLang="zh-TW" sz="3000" dirty="0"/>
              <a:t>，</a:t>
            </a:r>
            <a:r>
              <a:rPr lang="zh-HK" altLang="zh-TW" sz="3000" b="1" u="sng" dirty="0"/>
              <a:t>不提供學生</a:t>
            </a:r>
            <a:r>
              <a:rPr lang="zh-HK" altLang="zh-TW" sz="3000" b="1" u="sng" dirty="0" smtClean="0"/>
              <a:t>借用</a:t>
            </a:r>
            <a:endParaRPr lang="en-US" altLang="zh-HK" sz="3000" b="1" u="sng" dirty="0" smtClean="0"/>
          </a:p>
          <a:p>
            <a:pPr marL="0" indent="0">
              <a:buNone/>
            </a:pPr>
            <a:r>
              <a:rPr lang="en-US" altLang="zh-HK" sz="3000" dirty="0"/>
              <a:t> </a:t>
            </a:r>
            <a:r>
              <a:rPr lang="en-US" altLang="zh-HK" sz="3000" dirty="0" smtClean="0"/>
              <a:t>   </a:t>
            </a:r>
            <a:r>
              <a:rPr lang="zh-HK" altLang="zh-TW" sz="3000" dirty="0" smtClean="0"/>
              <a:t>但</a:t>
            </a:r>
            <a:r>
              <a:rPr lang="zh-HK" altLang="zh-TW" sz="3000" dirty="0"/>
              <a:t>學生可協助教師歸還</a:t>
            </a:r>
            <a:r>
              <a:rPr lang="zh-HK" altLang="zh-TW" sz="3000" dirty="0" smtClean="0"/>
              <a:t>。</a:t>
            </a:r>
            <a:endParaRPr lang="en-US" altLang="zh-HK" sz="3000" dirty="0" smtClean="0"/>
          </a:p>
          <a:p>
            <a:r>
              <a:rPr lang="en-US" altLang="zh-HK" sz="3000" b="1" dirty="0" smtClean="0"/>
              <a:t>Chromebook</a:t>
            </a:r>
            <a:r>
              <a:rPr lang="zh-TW" altLang="en-US" sz="3000" b="1" dirty="0" smtClean="0"/>
              <a:t>借用</a:t>
            </a:r>
            <a:endParaRPr lang="en-US" altLang="zh-HK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  </a:t>
            </a:r>
            <a:r>
              <a:rPr lang="zh-TW" altLang="en-US" sz="3000" b="1" dirty="0" smtClean="0"/>
              <a:t> →</a:t>
            </a:r>
            <a:r>
              <a:rPr lang="zh-HK" altLang="zh-TW" sz="3000" b="1" dirty="0" smtClean="0"/>
              <a:t>學生可至設備組借用</a:t>
            </a:r>
            <a:r>
              <a:rPr lang="en-US" altLang="zh-TW" sz="3000" b="1" dirty="0" err="1" smtClean="0"/>
              <a:t>chromebook</a:t>
            </a:r>
            <a:r>
              <a:rPr lang="zh-HK" altLang="zh-TW" sz="3000" b="1" dirty="0" smtClean="0"/>
              <a:t>筆電</a:t>
            </a:r>
            <a:endParaRPr lang="en-US" altLang="zh-HK" sz="3000" b="1" dirty="0" smtClean="0"/>
          </a:p>
          <a:p>
            <a:pPr marL="0" indent="0">
              <a:buNone/>
            </a:pPr>
            <a:r>
              <a:rPr lang="zh-TW" altLang="en-US" sz="3000" b="1" dirty="0" smtClean="0"/>
              <a:t>   →須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當日</a:t>
            </a:r>
            <a:r>
              <a:rPr lang="zh-HK" altLang="zh-TW" sz="3000" b="1" dirty="0" smtClean="0">
                <a:solidFill>
                  <a:schemeClr val="tx1"/>
                </a:solidFill>
              </a:rPr>
              <a:t>歸還</a:t>
            </a:r>
            <a:r>
              <a:rPr lang="zh-HK" altLang="zh-TW" sz="3000" b="1" dirty="0">
                <a:solidFill>
                  <a:schemeClr val="tx1"/>
                </a:solidFill>
              </a:rPr>
              <a:t>借用的設備。</a:t>
            </a:r>
            <a:endParaRPr lang="zh-TW" altLang="zh-TW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zh-TW" sz="3000" dirty="0"/>
          </a:p>
          <a:p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277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269586"/>
            <a:ext cx="8596668" cy="753374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文鼎古印體" panose="02010609010101010101" pitchFamily="49" charset="-120"/>
              </a:rPr>
              <a:t>Chromebook</a:t>
            </a:r>
            <a:r>
              <a:rPr lang="zh-TW" altLang="en-US" sz="4000" dirty="0" smtClean="0">
                <a:ea typeface="文鼎古印體" panose="02010609010101010101" pitchFamily="49" charset="-120"/>
              </a:rPr>
              <a:t>借用方式</a:t>
            </a:r>
            <a:endParaRPr lang="zh-TW" altLang="en-US" sz="4000" dirty="0">
              <a:ea typeface="文鼎古印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040080"/>
            <a:ext cx="11035299" cy="540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Step1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：充電車取出筆電      </a:t>
            </a: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Step2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掃描筆電條碼</a:t>
            </a: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55" y="1881200"/>
            <a:ext cx="3017322" cy="37207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34" y="2379964"/>
            <a:ext cx="6193896" cy="28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269586"/>
            <a:ext cx="8596668" cy="753374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文鼎古印體" panose="02010609010101010101" pitchFamily="49" charset="-120"/>
              </a:rPr>
              <a:t>Chromebook</a:t>
            </a:r>
            <a:r>
              <a:rPr lang="zh-TW" altLang="en-US" sz="4000" dirty="0" smtClean="0">
                <a:ea typeface="文鼎古印體" panose="02010609010101010101" pitchFamily="49" charset="-120"/>
              </a:rPr>
              <a:t>借用方式</a:t>
            </a:r>
            <a:endParaRPr lang="zh-TW" altLang="en-US" sz="4000" dirty="0">
              <a:ea typeface="文鼎古印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989215"/>
            <a:ext cx="11035299" cy="540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Step3</a:t>
            </a:r>
            <a:r>
              <a:rPr lang="zh-TW" altLang="en-US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：掃描學生證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條碼</a:t>
            </a: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Step4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：按右下角「借用</a:t>
            </a: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歸還登錄」</a:t>
            </a:r>
            <a:endParaRPr lang="en-US" altLang="zh-TW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42" y="1596043"/>
            <a:ext cx="5848177" cy="39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6687"/>
            <a:ext cx="8596668" cy="753374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文鼎古印體" panose="02010609010101010101" pitchFamily="49" charset="-120"/>
              </a:rPr>
              <a:t>Chromebook</a:t>
            </a:r>
            <a:r>
              <a:rPr lang="zh-TW" altLang="en-US" sz="4000" dirty="0" smtClean="0">
                <a:ea typeface="文鼎古印體" panose="02010609010101010101" pitchFamily="49" charset="-120"/>
              </a:rPr>
              <a:t>操作</a:t>
            </a:r>
            <a:endParaRPr lang="zh-TW" altLang="en-US" sz="4000" dirty="0">
              <a:ea typeface="文鼎古印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30061"/>
            <a:ext cx="11582399" cy="5262113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Step1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：新增帳號</a:t>
            </a:r>
            <a:endParaRPr lang="zh-TW" altLang="en-US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42" y="1761067"/>
            <a:ext cx="7839124" cy="48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6687"/>
            <a:ext cx="8596668" cy="753374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文鼎古印體" panose="02010609010101010101" pitchFamily="49" charset="-120"/>
              </a:rPr>
              <a:t>Chromebook</a:t>
            </a:r>
            <a:r>
              <a:rPr lang="zh-TW" altLang="en-US" sz="4000" dirty="0" smtClean="0">
                <a:ea typeface="文鼎古印體" panose="02010609010101010101" pitchFamily="49" charset="-120"/>
              </a:rPr>
              <a:t>操作</a:t>
            </a:r>
            <a:endParaRPr lang="zh-TW" altLang="en-US" sz="4000" dirty="0">
              <a:ea typeface="文鼎古印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30061"/>
            <a:ext cx="11582399" cy="5262113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Step2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：輸入彰商個人</a:t>
            </a:r>
            <a:r>
              <a:rPr lang="en-US" altLang="zh-TW" sz="3000" dirty="0" err="1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gmail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帳號</a:t>
            </a:r>
            <a:endParaRPr lang="zh-TW" altLang="en-US" sz="3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25" y="1778000"/>
            <a:ext cx="6827372" cy="4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6687"/>
            <a:ext cx="8596668" cy="753374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a typeface="文鼎古印體" panose="02010609010101010101" pitchFamily="49" charset="-120"/>
              </a:rPr>
              <a:t>Chromebook</a:t>
            </a:r>
            <a:r>
              <a:rPr lang="zh-TW" altLang="en-US" sz="4000" dirty="0" smtClean="0">
                <a:ea typeface="文鼎古印體" panose="02010609010101010101" pitchFamily="49" charset="-120"/>
              </a:rPr>
              <a:t>歸還</a:t>
            </a:r>
            <a:endParaRPr lang="zh-TW" altLang="en-US" sz="4000" dirty="0">
              <a:ea typeface="文鼎古印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30061"/>
            <a:ext cx="11292993" cy="5262113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在低電量即歸還設備組，再借用已充飽電的</a:t>
            </a: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Chromebook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→電量耗盡容易損壞</a:t>
            </a: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使用完畢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歸還前→</a:t>
            </a:r>
            <a:r>
              <a:rPr lang="zh-TW" altLang="en-US" sz="3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登出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</a:t>
            </a:r>
            <a:r>
              <a:rPr lang="zh-TW" alt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移除帳號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</a:t>
            </a:r>
            <a:r>
              <a:rPr lang="zh-TW" altLang="en-US" sz="3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關機</a:t>
            </a:r>
            <a:endParaRPr lang="en-US" altLang="zh-TW" sz="30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→放回充電車→插上電源線</a:t>
            </a:r>
            <a:endParaRPr lang="en-US" altLang="zh-TW" sz="3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50" y="3271878"/>
            <a:ext cx="6385125" cy="34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536" y="4974567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b="1" u="sng" dirty="0"/>
              <a:t>https://</a:t>
            </a:r>
            <a:r>
              <a:rPr lang="en-US" altLang="zh-TW" b="1" u="sng" dirty="0" smtClean="0"/>
              <a:t>line.me/ti/g/ZDHzsNb_ug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425352" y="1699718"/>
            <a:ext cx="6314536" cy="3615266"/>
          </a:xfrm>
        </p:spPr>
        <p:txBody>
          <a:bodyPr>
            <a:normAutofit/>
          </a:bodyPr>
          <a:lstStyle/>
          <a:p>
            <a:r>
              <a:rPr lang="zh-HK" altLang="zh-TW" sz="4000" b="1" dirty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請立即</a:t>
            </a:r>
            <a:r>
              <a:rPr lang="zh-HK" altLang="zh-TW" sz="4000" b="1" dirty="0" smtClean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加入</a:t>
            </a:r>
            <a:endParaRPr lang="en-US" altLang="zh-HK" sz="4000" b="1" dirty="0" smtClean="0">
              <a:solidFill>
                <a:schemeClr val="tx2">
                  <a:lumMod val="75000"/>
                </a:schemeClr>
              </a:solidFill>
              <a:latin typeface="文鼎中鋼筆行楷" panose="02010609010101010101" pitchFamily="49" charset="-120"/>
              <a:ea typeface="文鼎中鋼筆行楷" panose="02010609010101010101" pitchFamily="49" charset="-120"/>
              <a:cs typeface="文鼎中鋼筆行楷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4000" b="1" u="sng" dirty="0" smtClean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1121chsc</a:t>
            </a:r>
            <a:r>
              <a:rPr lang="zh-HK" altLang="zh-TW" sz="4000" b="1" u="sng" dirty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資訊股長</a:t>
            </a:r>
            <a:r>
              <a:rPr lang="zh-HK" altLang="zh-TW" sz="4000" b="1" dirty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群</a:t>
            </a:r>
            <a:r>
              <a:rPr lang="zh-HK" altLang="zh-TW" sz="4000" b="1" dirty="0" smtClean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組</a:t>
            </a:r>
            <a:endParaRPr lang="en-US" altLang="zh-HK" sz="4000" b="1" dirty="0" smtClean="0">
              <a:solidFill>
                <a:schemeClr val="tx2">
                  <a:lumMod val="75000"/>
                </a:schemeClr>
              </a:solidFill>
              <a:latin typeface="文鼎中鋼筆行楷" panose="02010609010101010101" pitchFamily="49" charset="-120"/>
              <a:ea typeface="文鼎中鋼筆行楷" panose="02010609010101010101" pitchFamily="49" charset="-120"/>
              <a:cs typeface="文鼎中鋼筆行楷" panose="02010609010101010101" pitchFamily="49" charset="-120"/>
            </a:endParaRPr>
          </a:p>
          <a:p>
            <a:pPr marL="0" indent="0">
              <a:buNone/>
            </a:pPr>
            <a:endParaRPr lang="zh-TW" altLang="zh-TW" sz="2000" b="1" dirty="0">
              <a:solidFill>
                <a:schemeClr val="tx2">
                  <a:lumMod val="75000"/>
                </a:schemeClr>
              </a:solidFill>
              <a:latin typeface="文鼎中鋼筆行楷" panose="02010609010101010101" pitchFamily="49" charset="-120"/>
              <a:ea typeface="文鼎中鋼筆行楷" panose="02010609010101010101" pitchFamily="49" charset="-120"/>
              <a:cs typeface="文鼎中鋼筆行楷" panose="02010609010101010101" pitchFamily="49" charset="-120"/>
            </a:endParaRPr>
          </a:p>
          <a:p>
            <a:r>
              <a:rPr lang="zh-HK" altLang="zh-TW" sz="4000" b="1" dirty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資訊最新消息不漏接</a:t>
            </a:r>
            <a:r>
              <a:rPr lang="zh-HK" altLang="zh-TW" sz="4000" b="1" dirty="0" smtClean="0">
                <a:solidFill>
                  <a:schemeClr val="tx2">
                    <a:lumMod val="75000"/>
                  </a:schemeClr>
                </a:solidFill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！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  <a:latin typeface="文鼎中鋼筆行楷" panose="02010609010101010101" pitchFamily="49" charset="-120"/>
              <a:ea typeface="文鼎中鋼筆行楷" panose="02010609010101010101" pitchFamily="49" charset="-120"/>
              <a:cs typeface="文鼎中鋼筆行楷" panose="02010609010101010101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4" y="1437182"/>
            <a:ext cx="3250406" cy="3250406"/>
          </a:xfrm>
        </p:spPr>
      </p:pic>
    </p:spTree>
    <p:extLst>
      <p:ext uri="{BB962C8B-B14F-4D97-AF65-F5344CB8AC3E}">
        <p14:creationId xmlns:p14="http://schemas.microsoft.com/office/powerpoint/2010/main" val="21586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7646" y="2310384"/>
            <a:ext cx="8960442" cy="1822704"/>
          </a:xfrm>
        </p:spPr>
        <p:txBody>
          <a:bodyPr>
            <a:noAutofit/>
          </a:bodyPr>
          <a:lstStyle/>
          <a:p>
            <a:r>
              <a:rPr lang="en-US" altLang="zh-TW" sz="1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Q&amp;A TIME</a:t>
            </a:r>
            <a:endParaRPr lang="zh-TW" altLang="en-US" sz="13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76656" y="2177142"/>
            <a:ext cx="9646919" cy="1434737"/>
          </a:xfrm>
        </p:spPr>
        <p:txBody>
          <a:bodyPr>
            <a:noAutofit/>
          </a:bodyPr>
          <a:lstStyle/>
          <a:p>
            <a:pPr algn="ctr"/>
            <a:r>
              <a:rPr lang="zh-TW" altLang="zh-TW" sz="8000" b="1" dirty="0">
                <a:solidFill>
                  <a:schemeClr val="accent1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教室設備整合</a:t>
            </a:r>
            <a:r>
              <a:rPr lang="zh-TW" altLang="zh-TW" sz="8000" b="1" dirty="0" smtClean="0">
                <a:solidFill>
                  <a:schemeClr val="accent1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控制器操作</a:t>
            </a:r>
            <a:r>
              <a:rPr lang="zh-TW" altLang="zh-TW" sz="8000" b="1" dirty="0">
                <a:solidFill>
                  <a:schemeClr val="accent1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方式</a:t>
            </a:r>
            <a:r>
              <a:rPr lang="zh-TW" altLang="zh-TW" sz="8000" dirty="0">
                <a:solidFill>
                  <a:schemeClr val="accent1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zh-TW" altLang="zh-TW" sz="8000" dirty="0">
                <a:solidFill>
                  <a:schemeClr val="accent1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endParaRPr lang="zh-TW" altLang="en-US" sz="8000" dirty="0">
              <a:solidFill>
                <a:schemeClr val="accent1">
                  <a:lumMod val="50000"/>
                </a:schemeClr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00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ea typeface="文鼎新藝體" panose="02010609010101010101" pitchFamily="49" charset="-120"/>
              </a:rPr>
              <a:t>電腦投影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 </a:t>
            </a:r>
            <a:r>
              <a:rPr lang="zh-TW" altLang="en-US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開電源鍵</a:t>
            </a:r>
            <a:endParaRPr lang="en-US" altLang="zh-TW" sz="40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2 </a:t>
            </a:r>
            <a:r>
              <a:rPr lang="zh-TW" altLang="en-US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先按「上課」</a:t>
            </a:r>
            <a:endParaRPr lang="en-US" altLang="zh-TW" sz="40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布</a:t>
            </a:r>
            <a:r>
              <a:rPr lang="zh-TW" altLang="en-US" sz="24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幕下降</a:t>
            </a:r>
            <a:r>
              <a:rPr lang="en-US" altLang="zh-TW" sz="24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+</a:t>
            </a:r>
            <a:r>
              <a:rPr lang="zh-TW" altLang="en-US" sz="24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投影機開機</a:t>
            </a:r>
            <a:endParaRPr lang="en-US" altLang="zh-TW" sz="24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3 </a:t>
            </a:r>
            <a:r>
              <a:rPr lang="zh-TW" altLang="en-US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選</a:t>
            </a:r>
            <a:r>
              <a:rPr lang="zh-TW" altLang="en-US" sz="40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「電腦</a:t>
            </a:r>
            <a:r>
              <a:rPr lang="en-US" altLang="zh-TW" sz="40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</a:t>
            </a:r>
            <a:r>
              <a:rPr lang="zh-TW" altLang="en-US" sz="40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」</a:t>
            </a:r>
            <a:endParaRPr lang="en-US" altLang="zh-TW" sz="40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zh-TW" altLang="en-US" sz="4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記得「下課」</a:t>
            </a:r>
            <a:endParaRPr lang="en-US" altLang="zh-TW" sz="40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布</a:t>
            </a:r>
            <a:r>
              <a:rPr lang="zh-TW" altLang="en-US" sz="22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幕上升</a:t>
            </a:r>
            <a:r>
              <a:rPr lang="en-US" altLang="zh-TW" sz="22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+</a:t>
            </a:r>
            <a:r>
              <a:rPr lang="zh-TW" altLang="en-US" sz="22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投影</a:t>
            </a:r>
            <a:r>
              <a:rPr lang="zh-TW" altLang="en-US" sz="22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機關機</a:t>
            </a:r>
            <a:endParaRPr lang="en-US" altLang="zh-TW" sz="22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 marL="0" indent="0">
              <a:buNone/>
            </a:pPr>
            <a:endParaRPr lang="zh-TW" altLang="en-US" sz="40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63150" y="5867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筆電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63150" y="62880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平板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76" y="285951"/>
            <a:ext cx="6419048" cy="6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ea typeface="文鼎新藝體" panose="02010609010101010101" pitchFamily="49" charset="-120"/>
              </a:rPr>
              <a:t>手機投影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71625"/>
            <a:ext cx="8596668" cy="4469737"/>
          </a:xfrm>
        </p:spPr>
        <p:txBody>
          <a:bodyPr>
            <a:normAutofit lnSpcReduction="10000"/>
          </a:bodyPr>
          <a:lstStyle/>
          <a:p>
            <a:r>
              <a:rPr lang="en-US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1.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確認手機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連結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到</a:t>
            </a:r>
            <a:r>
              <a:rPr lang="en-US" altLang="zh-TW" sz="3000" dirty="0" err="1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chsc</a:t>
            </a:r>
            <a:r>
              <a:rPr lang="en-US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-Classroom</a:t>
            </a:r>
            <a:endParaRPr lang="zh-TW" altLang="zh-TW" sz="3000" dirty="0">
              <a:latin typeface="Arial Black" panose="020B0A04020102020204" pitchFamily="34" charset="0"/>
              <a:ea typeface="華康POP1體W7(P)" panose="040B0700000000000000" pitchFamily="82" charset="-120"/>
            </a:endParaRPr>
          </a:p>
          <a:p>
            <a:r>
              <a:rPr lang="en-US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2.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按「無線</a:t>
            </a:r>
            <a:r>
              <a:rPr lang="en-US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2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」</a:t>
            </a:r>
          </a:p>
          <a:p>
            <a:r>
              <a:rPr lang="en-US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3.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點選手機的「螢幕投放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」</a:t>
            </a:r>
            <a:endParaRPr lang="en-US" altLang="zh-TW" sz="3000" dirty="0" smtClean="0">
              <a:latin typeface="Arial Black" panose="020B0A04020102020204" pitchFamily="34" charset="0"/>
              <a:ea typeface="華康POP1體W7(P)" panose="040B0700000000000000" pitchFamily="82" charset="-120"/>
            </a:endParaRPr>
          </a:p>
          <a:p>
            <a:r>
              <a:rPr lang="en-US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4</a:t>
            </a:r>
            <a:r>
              <a:rPr lang="en-US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.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選擇自己班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教室的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無線投影伺服器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名稱</a:t>
            </a:r>
            <a:endParaRPr lang="en-US" altLang="zh-TW" sz="3000" dirty="0" smtClean="0">
              <a:latin typeface="Arial Black" panose="020B0A04020102020204" pitchFamily="34" charset="0"/>
              <a:ea typeface="華康POP1體W7(P)" panose="040B0700000000000000" pitchFamily="82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      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例如高一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１為</a:t>
            </a:r>
            <a:r>
              <a:rPr lang="en-US" altLang="zh-TW" sz="3000" dirty="0">
                <a:solidFill>
                  <a:srgbClr val="00B050"/>
                </a:solidFill>
                <a:latin typeface="Arial Black" panose="020B0A04020102020204" pitchFamily="34" charset="0"/>
                <a:ea typeface="華康POP1體W7(P)" panose="040B0700000000000000" pitchFamily="82" charset="-120"/>
              </a:rPr>
              <a:t>m101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，廣一１為</a:t>
            </a:r>
            <a:r>
              <a:rPr lang="en-US" altLang="zh-TW" sz="3000" dirty="0" smtClean="0">
                <a:solidFill>
                  <a:srgbClr val="00B050"/>
                </a:solidFill>
                <a:latin typeface="Arial Black" panose="020B0A04020102020204" pitchFamily="34" charset="0"/>
                <a:ea typeface="華康POP1體W7(P)" panose="040B0700000000000000" pitchFamily="82" charset="-120"/>
              </a:rPr>
              <a:t>zb01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華康POP1體W7(P)" panose="040B0700000000000000" pitchFamily="82" charset="-120"/>
              </a:rPr>
              <a:t>若找不到名稱則將整合控制器電源重啟</a:t>
            </a:r>
            <a:endParaRPr lang="en-US" altLang="zh-TW" sz="2600" b="1" dirty="0" smtClean="0">
              <a:solidFill>
                <a:srgbClr val="FF0000"/>
              </a:solidFill>
              <a:latin typeface="Arial Black" panose="020B0A04020102020204" pitchFamily="34" charset="0"/>
              <a:ea typeface="華康POP1體W7(P)" panose="040B0700000000000000" pitchFamily="82" charset="-120"/>
            </a:endParaRPr>
          </a:p>
          <a:p>
            <a:r>
              <a:rPr lang="en-US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5.</a:t>
            </a:r>
            <a:r>
              <a:rPr lang="zh-TW" altLang="zh-TW" sz="3000" dirty="0" smtClean="0">
                <a:latin typeface="Arial Black" panose="020B0A04020102020204" pitchFamily="34" charset="0"/>
                <a:ea typeface="華康POP1體W7(P)" panose="040B0700000000000000" pitchFamily="82" charset="-120"/>
              </a:rPr>
              <a:t>完成</a:t>
            </a:r>
            <a:r>
              <a:rPr lang="zh-TW" altLang="zh-TW" sz="3000" dirty="0">
                <a:latin typeface="Arial Black" panose="020B0A04020102020204" pitchFamily="34" charset="0"/>
                <a:ea typeface="華康POP1體W7(P)" panose="040B0700000000000000" pitchFamily="82" charset="-120"/>
              </a:rPr>
              <a:t>手機螢幕投放</a:t>
            </a:r>
            <a:r>
              <a:rPr lang="zh-TW" altLang="zh-TW" sz="30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。</a:t>
            </a:r>
            <a:endParaRPr lang="en-US" altLang="zh-TW" sz="30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註：請同學切勿登入後台修改設定！！</a:t>
            </a:r>
            <a:endParaRPr lang="zh-TW" altLang="zh-TW" sz="3000" dirty="0">
              <a:solidFill>
                <a:srgbClr val="FF0000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endParaRPr lang="zh-TW" altLang="en-US" sz="30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03" y="3162412"/>
            <a:ext cx="2257143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ea typeface="文鼎新藝體" panose="02010609010101010101" pitchFamily="49" charset="-120"/>
              </a:rPr>
              <a:t>外接</a:t>
            </a:r>
            <a:r>
              <a:rPr lang="en-US" altLang="zh-TW" sz="6000" dirty="0">
                <a:ea typeface="文鼎新藝體" panose="02010609010101010101" pitchFamily="49" charset="-120"/>
              </a:rPr>
              <a:t>3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自備</a:t>
            </a:r>
            <a:r>
              <a:rPr lang="en-US" altLang="zh-TW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HDMI</a:t>
            </a:r>
            <a:r>
              <a:rPr lang="zh-TW" altLang="zh-TW" sz="4000" dirty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轉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接線</a:t>
            </a:r>
            <a:endParaRPr lang="en-US" altLang="zh-TW" sz="4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zh-TW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連結</a:t>
            </a:r>
            <a:r>
              <a:rPr lang="zh-TW" altLang="zh-TW" sz="4000" dirty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好個人設備與教室設備整合控制器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後</a:t>
            </a:r>
            <a:endParaRPr lang="en-US" altLang="zh-TW" sz="4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zh-TW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按</a:t>
            </a:r>
            <a:r>
              <a:rPr lang="zh-TW" altLang="zh-TW" sz="4000" dirty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「外接</a:t>
            </a:r>
            <a:r>
              <a:rPr lang="en-US" altLang="zh-TW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」</a:t>
            </a:r>
            <a:endParaRPr lang="en-US" altLang="zh-TW" sz="4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zh-TW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zh-TW" altLang="zh-TW" sz="4000" dirty="0" smtClean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完成</a:t>
            </a:r>
            <a:r>
              <a:rPr lang="zh-TW" altLang="zh-TW" sz="4000" dirty="0">
                <a:latin typeface="Roboto" panose="02000000000000000000" pitchFamily="2" charset="0"/>
                <a:ea typeface="華康POP1體W7(P)" panose="040B0700000000000000" pitchFamily="82" charset="-120"/>
                <a:cs typeface="Roboto" panose="02000000000000000000" pitchFamily="2" charset="0"/>
              </a:rPr>
              <a:t>投影。</a:t>
            </a:r>
          </a:p>
          <a:p>
            <a:endParaRPr lang="zh-TW" altLang="en-US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ea typeface="文鼎新藝體" panose="02010609010101010101" pitchFamily="49" charset="-120"/>
              </a:rPr>
              <a:t>平板投影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r>
              <a:rPr lang="zh-TW" altLang="en-US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確認</a:t>
            </a:r>
            <a:r>
              <a:rPr lang="zh-TW" altLang="zh-TW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教室的平板</a:t>
            </a:r>
            <a:r>
              <a:rPr lang="zh-TW" altLang="en-US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乙太網路連線</a:t>
            </a:r>
            <a:endParaRPr lang="en-US" altLang="zh-TW" sz="40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altLang="zh-TW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2.</a:t>
            </a:r>
            <a:r>
              <a:rPr lang="zh-TW" altLang="zh-TW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按</a:t>
            </a:r>
            <a:r>
              <a:rPr lang="zh-TW" altLang="zh-TW" sz="4000" dirty="0">
                <a:latin typeface="Segoe UI Black" panose="020B0A02040204020203" pitchFamily="34" charset="0"/>
                <a:ea typeface="華康POP1體W7(P)" panose="040B0700000000000000" pitchFamily="82" charset="-120"/>
              </a:rPr>
              <a:t>「筆電</a:t>
            </a:r>
            <a:r>
              <a:rPr lang="en-US" altLang="zh-TW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r>
              <a:rPr lang="zh-TW" altLang="zh-TW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」</a:t>
            </a:r>
            <a:endParaRPr lang="en-US" altLang="zh-TW" sz="40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altLang="zh-TW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3.</a:t>
            </a:r>
            <a:r>
              <a:rPr lang="zh-TW" altLang="zh-TW" sz="4000" dirty="0" smtClean="0">
                <a:latin typeface="Segoe UI Black" panose="020B0A02040204020203" pitchFamily="34" charset="0"/>
                <a:ea typeface="華康POP1體W7(P)" panose="040B0700000000000000" pitchFamily="82" charset="-120"/>
              </a:rPr>
              <a:t>完成</a:t>
            </a:r>
            <a:r>
              <a:rPr lang="zh-TW" altLang="zh-TW" sz="4000" dirty="0">
                <a:latin typeface="Segoe UI Black" panose="020B0A02040204020203" pitchFamily="34" charset="0"/>
                <a:ea typeface="華康POP1體W7(P)" panose="040B0700000000000000" pitchFamily="82" charset="-120"/>
              </a:rPr>
              <a:t>平板投影。</a:t>
            </a:r>
          </a:p>
        </p:txBody>
      </p:sp>
    </p:spTree>
    <p:extLst>
      <p:ext uri="{BB962C8B-B14F-4D97-AF65-F5344CB8AC3E}">
        <p14:creationId xmlns:p14="http://schemas.microsoft.com/office/powerpoint/2010/main" val="4211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ea typeface="文鼎新藝體" panose="02010609010101010101" pitchFamily="49" charset="-120"/>
              </a:rPr>
              <a:t>筆電</a:t>
            </a:r>
            <a:r>
              <a:rPr lang="zh-TW" altLang="zh-TW" sz="6000" dirty="0" smtClean="0">
                <a:ea typeface="文鼎新藝體" panose="02010609010101010101" pitchFamily="49" charset="-120"/>
              </a:rPr>
              <a:t>投影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00200"/>
            <a:ext cx="9335346" cy="484631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方式</a:t>
            </a:r>
            <a:r>
              <a:rPr lang="en-US" altLang="zh-TW" sz="36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</a:t>
            </a:r>
            <a:r>
              <a:rPr lang="en-US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.</a:t>
            </a:r>
            <a:r>
              <a:rPr lang="zh-TW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可使用</a:t>
            </a:r>
            <a:r>
              <a:rPr lang="zh-TW" altLang="zh-TW" sz="3600" b="1" dirty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外接</a:t>
            </a:r>
            <a:r>
              <a:rPr lang="en-US" altLang="zh-TW" sz="3600" b="1" dirty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3</a:t>
            </a:r>
            <a:r>
              <a:rPr lang="zh-TW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的方式</a:t>
            </a:r>
          </a:p>
          <a:p>
            <a:r>
              <a:rPr lang="zh-TW" altLang="en-US" sz="36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方式</a:t>
            </a:r>
            <a:r>
              <a:rPr lang="en-US" altLang="zh-TW" sz="36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2</a:t>
            </a:r>
            <a:r>
              <a:rPr lang="en-US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.</a:t>
            </a:r>
            <a:r>
              <a:rPr lang="zh-TW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使用「</a:t>
            </a:r>
            <a:r>
              <a:rPr lang="zh-TW" altLang="zh-TW" sz="3600" b="1" dirty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無線</a:t>
            </a:r>
            <a:r>
              <a:rPr lang="en-US" altLang="zh-TW" sz="3600" b="1" dirty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2</a:t>
            </a:r>
            <a:r>
              <a:rPr lang="zh-TW" altLang="zh-TW" sz="36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」的方式：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(1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)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 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個人設備連線</a:t>
            </a:r>
            <a:r>
              <a:rPr lang="en-US" altLang="zh-TW" sz="2800" dirty="0" err="1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chsc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-Classroom</a:t>
            </a:r>
            <a:endParaRPr lang="zh-TW" altLang="zh-TW" sz="28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(2)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開啟筆電的</a:t>
            </a:r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Chrome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，點選右上角的三個小點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點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(3)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點選「投放」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(</a:t>
            </a:r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4)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點選自己班教室在螢幕上顯示的無線投影伺服器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名稱</a:t>
            </a:r>
            <a:endParaRPr lang="en-US" altLang="zh-TW" sz="28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(5)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可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完成螢幕投放</a:t>
            </a:r>
          </a:p>
          <a:p>
            <a:endParaRPr lang="zh-TW" altLang="en-US" sz="28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1856"/>
            <a:ext cx="9143322" cy="1185229"/>
          </a:xfrm>
        </p:spPr>
        <p:txBody>
          <a:bodyPr>
            <a:normAutofit/>
          </a:bodyPr>
          <a:lstStyle/>
          <a:p>
            <a:r>
              <a:rPr lang="zh-TW" altLang="zh-TW" sz="6000" dirty="0">
                <a:ea typeface="文鼎新藝體" panose="02010609010101010101" pitchFamily="49" charset="-120"/>
              </a:rPr>
              <a:t>麥克風連結問題</a:t>
            </a:r>
            <a:endParaRPr lang="zh-TW" altLang="en-US" sz="6000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57085"/>
            <a:ext cx="9691962" cy="5054027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.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音箱電源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關閉</a:t>
            </a:r>
            <a:r>
              <a:rPr lang="en-US" altLang="zh-TW" sz="2800" b="1" dirty="0" smtClean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分鐘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後再開啟</a:t>
            </a:r>
            <a:endParaRPr lang="en-US" altLang="zh-TW" sz="28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2.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走到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「麥克風配對點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」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/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主音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箱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下</a:t>
            </a:r>
            <a:endParaRPr lang="en-US" altLang="zh-TW" sz="28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3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.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開啟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藍芽連結。</a:t>
            </a:r>
          </a:p>
          <a:p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4.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若連結不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順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/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隔壁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教室的老師連到本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教室</a:t>
            </a:r>
            <a:endParaRPr lang="en-US" altLang="zh-TW" sz="2800" dirty="0" smtClean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 </a:t>
            </a:r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      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→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關閉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電源１分鐘後再重啟即可。</a:t>
            </a:r>
          </a:p>
          <a:p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5.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確認麥克風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充飽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電</a:t>
            </a:r>
            <a:endParaRPr lang="zh-TW" altLang="zh-TW" sz="28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6.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已連結卻沒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聲音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→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請洽設備組</a:t>
            </a:r>
            <a:endParaRPr lang="zh-TW" altLang="zh-TW" sz="2800" b="1" dirty="0">
              <a:solidFill>
                <a:srgbClr val="0070C0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7.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若連結</a:t>
            </a:r>
            <a:r>
              <a:rPr lang="zh-TW" altLang="zh-TW" sz="2800" dirty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一直</a:t>
            </a:r>
            <a:r>
              <a:rPr lang="zh-TW" altLang="zh-TW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有問題</a:t>
            </a:r>
            <a:r>
              <a:rPr lang="zh-TW" altLang="en-US" sz="2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→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線上報修</a:t>
            </a:r>
            <a:endParaRPr lang="zh-TW" altLang="zh-TW" sz="2800" b="1" dirty="0">
              <a:solidFill>
                <a:srgbClr val="0070C0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0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7646" y="2310384"/>
            <a:ext cx="8960442" cy="1822704"/>
          </a:xfrm>
        </p:spPr>
        <p:txBody>
          <a:bodyPr>
            <a:noAutofit/>
          </a:bodyPr>
          <a:lstStyle/>
          <a:p>
            <a:r>
              <a:rPr lang="en-US" altLang="zh-TW" sz="1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Q&amp;A TIME</a:t>
            </a:r>
            <a:endParaRPr lang="zh-TW" altLang="en-US" sz="13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000" b="1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設備壞了</a:t>
            </a:r>
            <a:r>
              <a:rPr lang="en-US" altLang="zh-TW" sz="7000" b="1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?</a:t>
            </a:r>
            <a:r>
              <a:rPr lang="zh-TW" altLang="en-US" sz="7000" b="1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！</a:t>
            </a:r>
            <a:endParaRPr lang="zh-TW" altLang="en-US" sz="7000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73795" y="2358044"/>
            <a:ext cx="3418205" cy="2926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8044"/>
            <a:ext cx="5119132" cy="254036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463" y="2273465"/>
            <a:ext cx="2800000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503" y="646176"/>
            <a:ext cx="8596668" cy="917275"/>
          </a:xfrm>
        </p:spPr>
        <p:txBody>
          <a:bodyPr>
            <a:noAutofit/>
          </a:bodyPr>
          <a:lstStyle/>
          <a:p>
            <a:r>
              <a:rPr lang="zh-TW" altLang="en-US" sz="7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選哪個？！</a:t>
            </a:r>
            <a:endParaRPr lang="zh-TW" altLang="en-US" sz="7000" dirty="0"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1661620"/>
            <a:ext cx="10760978" cy="4986068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「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電腦教室報修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</a:rPr>
              <a:t>」：</a:t>
            </a:r>
            <a:r>
              <a:rPr lang="zh-TW" altLang="en-US" sz="3200" dirty="0" smtClean="0"/>
              <a:t>電腦教室直接向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實習處技士</a:t>
            </a:r>
            <a:r>
              <a:rPr lang="zh-TW" altLang="en-US" sz="3200" dirty="0" smtClean="0"/>
              <a:t>反映。</a:t>
            </a: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</a:rPr>
              <a:t>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「資訊設備修繕申請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」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</a:rPr>
              <a:t>：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0000FF"/>
                </a:solidFill>
              </a:rPr>
              <a:t>各班級</a:t>
            </a:r>
            <a:r>
              <a:rPr lang="zh-TW" altLang="en-US" sz="3200" dirty="0">
                <a:solidFill>
                  <a:srgbClr val="0000FF"/>
                </a:solidFill>
              </a:rPr>
              <a:t>教室</a:t>
            </a:r>
            <a:r>
              <a:rPr lang="zh-TW" altLang="en-US" sz="3200" dirty="0" smtClean="0"/>
              <a:t>：</a:t>
            </a:r>
            <a:r>
              <a:rPr lang="zh-TW" altLang="en-US" sz="3200" dirty="0" smtClean="0">
                <a:solidFill>
                  <a:schemeClr val="tx1"/>
                </a:solidFill>
              </a:rPr>
              <a:t>單槍</a:t>
            </a:r>
            <a:r>
              <a:rPr lang="zh-TW" altLang="en-US" sz="3200" dirty="0">
                <a:solidFill>
                  <a:schemeClr val="tx1"/>
                </a:solidFill>
              </a:rPr>
              <a:t>投影機、布幕、電腦主機、平板</a:t>
            </a:r>
            <a:r>
              <a:rPr lang="zh-TW" altLang="en-US" sz="3200" dirty="0" smtClean="0">
                <a:solidFill>
                  <a:schemeClr val="tx1"/>
                </a:solidFill>
              </a:rPr>
              <a:t>、視訊</a:t>
            </a:r>
            <a:r>
              <a:rPr lang="zh-TW" altLang="en-US" sz="3200" dirty="0">
                <a:solidFill>
                  <a:schemeClr val="tx1"/>
                </a:solidFill>
              </a:rPr>
              <a:t>轉接器材、</a:t>
            </a:r>
            <a:r>
              <a:rPr lang="zh-TW" altLang="en-US" sz="3200" dirty="0" smtClean="0">
                <a:solidFill>
                  <a:schemeClr val="tx1"/>
                </a:solidFill>
              </a:rPr>
              <a:t>網路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0000FF"/>
                </a:solidFill>
              </a:rPr>
              <a:t>專業</a:t>
            </a:r>
            <a:r>
              <a:rPr lang="zh-TW" altLang="en-US" sz="3200" dirty="0">
                <a:solidFill>
                  <a:srgbClr val="0000FF"/>
                </a:solidFill>
              </a:rPr>
              <a:t>教室：</a:t>
            </a:r>
            <a:r>
              <a:rPr lang="zh-TW" altLang="en-US" sz="3200" dirty="0">
                <a:solidFill>
                  <a:schemeClr val="tx1"/>
                </a:solidFill>
              </a:rPr>
              <a:t>語言教室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語</a:t>
            </a:r>
            <a:r>
              <a:rPr lang="en-US" altLang="zh-TW" sz="3200" dirty="0">
                <a:solidFill>
                  <a:schemeClr val="tx1"/>
                </a:solidFill>
              </a:rPr>
              <a:t>1</a:t>
            </a:r>
            <a:r>
              <a:rPr lang="zh-TW" altLang="en-US" sz="3200" dirty="0">
                <a:solidFill>
                  <a:schemeClr val="tx1"/>
                </a:solidFill>
              </a:rPr>
              <a:t>、語</a:t>
            </a:r>
            <a:r>
              <a:rPr lang="en-US" altLang="zh-TW" sz="3200" dirty="0">
                <a:solidFill>
                  <a:schemeClr val="tx1"/>
                </a:solidFill>
              </a:rPr>
              <a:t>2</a:t>
            </a:r>
            <a:r>
              <a:rPr lang="zh-TW" altLang="en-US" sz="3200" dirty="0">
                <a:solidFill>
                  <a:schemeClr val="tx1"/>
                </a:solidFill>
              </a:rPr>
              <a:t>、語</a:t>
            </a:r>
            <a:r>
              <a:rPr lang="en-US" altLang="zh-TW" sz="3200" dirty="0">
                <a:solidFill>
                  <a:schemeClr val="tx1"/>
                </a:solidFill>
              </a:rPr>
              <a:t>3)</a:t>
            </a:r>
            <a:r>
              <a:rPr lang="zh-TW" altLang="en-US" sz="3200" dirty="0">
                <a:solidFill>
                  <a:schemeClr val="tx1"/>
                </a:solidFill>
              </a:rPr>
              <a:t>、自學教室、護理教室、選修教室、多媒體教室、視聽教室、實驗室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</a:rPr>
              <a:t>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「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校園設施修繕報修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」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</a:rPr>
              <a:t>：</a:t>
            </a:r>
            <a:r>
              <a:rPr lang="zh-TW" altLang="en-US" sz="3200" dirty="0" smtClean="0"/>
              <a:t>以上教學</a:t>
            </a:r>
            <a:r>
              <a:rPr lang="zh-TW" altLang="en-US" sz="3200" dirty="0"/>
              <a:t>設備外之校園設施，</a:t>
            </a:r>
            <a:r>
              <a:rPr lang="zh-TW" altLang="en-US" sz="3200" dirty="0" smtClean="0"/>
              <a:t>如 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 </a:t>
            </a:r>
            <a:r>
              <a:rPr lang="zh-TW" altLang="en-US" sz="3200" dirty="0" smtClean="0"/>
              <a:t>教室</a:t>
            </a:r>
            <a:r>
              <a:rPr lang="zh-TW" altLang="en-US" sz="3200" dirty="0"/>
              <a:t>冷氣、</a:t>
            </a:r>
            <a:r>
              <a:rPr lang="zh-TW" altLang="en-US" sz="3200" dirty="0" smtClean="0"/>
              <a:t>電扇</a:t>
            </a:r>
            <a:r>
              <a:rPr lang="en-US" altLang="zh-TW" sz="3200" dirty="0" smtClean="0"/>
              <a:t>….</a:t>
            </a:r>
            <a:endParaRPr lang="zh-TW" altLang="en-US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58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381000"/>
            <a:ext cx="8596668" cy="963168"/>
          </a:xfrm>
        </p:spPr>
        <p:txBody>
          <a:bodyPr/>
          <a:lstStyle/>
          <a:p>
            <a:r>
              <a:rPr lang="zh-TW" altLang="en-US" dirty="0" smtClean="0">
                <a:latin typeface="華康古印體(P)" panose="03010500000000000000" pitchFamily="66" charset="-120"/>
                <a:ea typeface="華康古印體(P)" panose="03010500000000000000" pitchFamily="66" charset="-120"/>
              </a:rPr>
              <a:t>線上報修怎麼填？</a:t>
            </a:r>
            <a:endParaRPr lang="zh-TW" altLang="en-US" dirty="0">
              <a:latin typeface="華康古印體(P)" panose="03010500000000000000" pitchFamily="66" charset="-120"/>
              <a:ea typeface="華康古印體(P)" panose="03010500000000000000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9967" y="1710272"/>
            <a:ext cx="11045952" cy="5031349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１使用彰商</a:t>
            </a:r>
            <a:r>
              <a:rPr lang="en-US" altLang="zh-TW" sz="2200" dirty="0" err="1" smtClean="0"/>
              <a:t>gmail</a:t>
            </a:r>
            <a:r>
              <a:rPr lang="zh-TW" altLang="en-US" sz="2200" dirty="0" smtClean="0"/>
              <a:t>帳號登入。</a:t>
            </a:r>
            <a:endParaRPr lang="en-US" altLang="zh-TW" sz="2200" dirty="0" smtClean="0"/>
          </a:p>
          <a:p>
            <a:endParaRPr lang="en-US" altLang="zh-TW" sz="2200" dirty="0" smtClean="0"/>
          </a:p>
          <a:p>
            <a:endParaRPr lang="en-US" altLang="zh-TW" sz="2200" dirty="0" smtClean="0"/>
          </a:p>
          <a:p>
            <a:r>
              <a:rPr lang="en-US" altLang="zh-TW" sz="2200" dirty="0" smtClean="0"/>
              <a:t> 2 </a:t>
            </a:r>
            <a:r>
              <a:rPr lang="zh-TW" altLang="en-US" sz="2200" dirty="0" smtClean="0"/>
              <a:t>損壞</a:t>
            </a:r>
            <a:r>
              <a:rPr lang="zh-TW" altLang="en-US" sz="2200" dirty="0"/>
              <a:t>情況說明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    </a:t>
            </a:r>
          </a:p>
          <a:p>
            <a:r>
              <a:rPr lang="en-US" altLang="zh-TW" sz="2200" dirty="0"/>
              <a:t> </a:t>
            </a:r>
            <a:r>
              <a:rPr lang="en-US" altLang="zh-TW" sz="2200" dirty="0" smtClean="0"/>
              <a:t>   </a:t>
            </a:r>
            <a:r>
              <a:rPr lang="zh-TW" altLang="en-US" sz="2200" dirty="0" smtClean="0">
                <a:solidFill>
                  <a:srgbClr val="FF0000"/>
                </a:solidFill>
              </a:rPr>
              <a:t>錯誤</a:t>
            </a:r>
            <a:r>
              <a:rPr lang="zh-TW" altLang="en-US" sz="2200" dirty="0">
                <a:solidFill>
                  <a:srgbClr val="FF0000"/>
                </a:solidFill>
              </a:rPr>
              <a:t>寫法</a:t>
            </a:r>
            <a:r>
              <a:rPr lang="zh-TW" altLang="en-US" sz="2200" dirty="0"/>
              <a:t>：電腦壞了、電腦打不開、麥克風壞了、投影機壞了、鍵盤壞了</a:t>
            </a:r>
            <a:r>
              <a:rPr lang="en-US" altLang="zh-TW" sz="2200" dirty="0"/>
              <a:t>……</a:t>
            </a:r>
          </a:p>
          <a:p>
            <a:r>
              <a:rPr lang="en-US" altLang="zh-TW" sz="2200" dirty="0" smtClean="0"/>
              <a:t>    </a:t>
            </a:r>
            <a:r>
              <a:rPr lang="zh-TW" altLang="en-US" sz="2200" dirty="0" smtClean="0">
                <a:solidFill>
                  <a:srgbClr val="00B050"/>
                </a:solidFill>
              </a:rPr>
              <a:t>正確寫法</a:t>
            </a:r>
            <a:r>
              <a:rPr lang="zh-TW" altLang="en-US" sz="2200" dirty="0" smtClean="0"/>
              <a:t>：電腦按開機鍵後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無反應</a:t>
            </a:r>
            <a:r>
              <a:rPr lang="zh-TW" altLang="en-US" sz="2200" dirty="0" smtClean="0"/>
              <a:t>、電腦開機後停在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藍底選單畫面</a:t>
            </a:r>
            <a:r>
              <a:rPr lang="zh-TW" altLang="en-US" sz="2200" dirty="0" smtClean="0"/>
              <a:t>、</a:t>
            </a:r>
            <a:endParaRPr lang="en-US" altLang="zh-TW" sz="2200" dirty="0" smtClean="0"/>
          </a:p>
          <a:p>
            <a:r>
              <a:rPr lang="en-US" altLang="zh-TW" sz="2200" dirty="0"/>
              <a:t> </a:t>
            </a:r>
            <a:r>
              <a:rPr lang="en-US" altLang="zh-TW" sz="2200" dirty="0" smtClean="0"/>
              <a:t>                    </a:t>
            </a:r>
            <a:r>
              <a:rPr lang="zh-TW" altLang="en-US" sz="2200" dirty="0" smtClean="0"/>
              <a:t>電腦開機後停在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黑底白字</a:t>
            </a:r>
            <a:r>
              <a:rPr lang="zh-TW" altLang="en-US" sz="2200" dirty="0" smtClean="0"/>
              <a:t>畫面、電腦開機後桌面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沒有ｉｃｏｎ</a:t>
            </a:r>
            <a:r>
              <a:rPr lang="en-US" altLang="zh-TW" sz="2200" dirty="0" smtClean="0"/>
              <a:t>……</a:t>
            </a:r>
          </a:p>
          <a:p>
            <a:r>
              <a:rPr lang="en-US" altLang="zh-TW" sz="2200" dirty="0"/>
              <a:t> </a:t>
            </a:r>
            <a:r>
              <a:rPr lang="en-US" altLang="zh-TW" sz="2200" dirty="0" smtClean="0"/>
              <a:t>                    </a:t>
            </a:r>
            <a:r>
              <a:rPr lang="zh-TW" altLang="en-US" sz="2200" dirty="0" smtClean="0"/>
              <a:t>麥克風藍芽連接不上、麥克風有雜音</a:t>
            </a:r>
            <a:r>
              <a:rPr lang="en-US" altLang="zh-TW" sz="2200" dirty="0" smtClean="0"/>
              <a:t>……</a:t>
            </a:r>
            <a:endParaRPr lang="zh-TW" altLang="en-US" sz="2200" dirty="0" smtClean="0"/>
          </a:p>
          <a:p>
            <a:r>
              <a:rPr lang="en-US" altLang="zh-TW" sz="2200" dirty="0" smtClean="0"/>
              <a:t> 3 </a:t>
            </a:r>
            <a:r>
              <a:rPr lang="zh-TW" altLang="en-US" sz="2200" dirty="0" smtClean="0"/>
              <a:t>附上照片</a:t>
            </a:r>
            <a:r>
              <a:rPr lang="en-US" altLang="zh-TW" sz="2200" dirty="0" smtClean="0"/>
              <a:t>or</a:t>
            </a:r>
            <a:r>
              <a:rPr lang="zh-TW" altLang="en-US" sz="2200" dirty="0" smtClean="0"/>
              <a:t>影片。</a:t>
            </a:r>
          </a:p>
          <a:p>
            <a:r>
              <a:rPr lang="zh-TW" altLang="en-US" sz="2200" dirty="0" smtClean="0"/>
              <a:t>５報</a:t>
            </a:r>
            <a:r>
              <a:rPr lang="zh-TW" altLang="en-US" sz="2200" dirty="0"/>
              <a:t>修後，</a:t>
            </a:r>
            <a:r>
              <a:rPr lang="zh-TW" altLang="en-US" sz="2200" dirty="0" smtClean="0"/>
              <a:t>可請</a:t>
            </a:r>
            <a:r>
              <a:rPr lang="zh-TW" altLang="en-US" sz="2200" dirty="0" smtClean="0">
                <a:solidFill>
                  <a:srgbClr val="FF0000"/>
                </a:solidFill>
              </a:rPr>
              <a:t>老師</a:t>
            </a:r>
            <a:r>
              <a:rPr lang="zh-TW" altLang="en-US" sz="2200" dirty="0" smtClean="0"/>
              <a:t>上</a:t>
            </a:r>
            <a:r>
              <a:rPr lang="zh-TW" altLang="en-US" sz="2200" dirty="0"/>
              <a:t>維修系統查看維修</a:t>
            </a:r>
            <a:r>
              <a:rPr lang="zh-TW" altLang="en-US" sz="2200" dirty="0" smtClean="0"/>
              <a:t>進度。</a:t>
            </a:r>
            <a:endParaRPr lang="en-US" altLang="zh-TW" sz="2200" dirty="0" smtClean="0"/>
          </a:p>
          <a:p>
            <a:r>
              <a:rPr lang="zh-TW" altLang="en-US" sz="2200" dirty="0" smtClean="0"/>
              <a:t>６線上報修後若過久未維修</a:t>
            </a:r>
            <a:r>
              <a:rPr lang="zh-TW" altLang="en-US" sz="2200" dirty="0"/>
              <a:t>，務必</a:t>
            </a:r>
            <a:r>
              <a:rPr lang="zh-TW" altLang="en-US" sz="2200" b="1" dirty="0">
                <a:solidFill>
                  <a:srgbClr val="0070C0"/>
                </a:solidFill>
              </a:rPr>
              <a:t>錄下設備損壞的影片</a:t>
            </a:r>
            <a:r>
              <a:rPr lang="zh-TW" altLang="en-US" sz="2200" dirty="0" smtClean="0"/>
              <a:t>，在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資訊股長群組</a:t>
            </a:r>
            <a:r>
              <a:rPr lang="zh-TW" altLang="en-US" sz="2200" dirty="0" smtClean="0"/>
              <a:t>反映。</a:t>
            </a:r>
            <a:endParaRPr lang="zh-TW" altLang="en-US" sz="2200" dirty="0"/>
          </a:p>
          <a:p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72" y="1285979"/>
            <a:ext cx="4363802" cy="18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255623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設備故障了？！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/>
            </a:r>
            <a:b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</a:b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怎麼辦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?</a:t>
            </a: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！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/>
            </a:r>
            <a:b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</a:b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什麼時候會有人來修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?</a:t>
            </a: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！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/>
            </a:r>
            <a:b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</a:b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/>
            </a:r>
            <a:b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</a:br>
            <a:r>
              <a:rPr lang="zh-TW" altLang="en-US" sz="8000" b="1" dirty="0" smtClean="0">
                <a:solidFill>
                  <a:srgbClr val="FF0000"/>
                </a:solidFill>
                <a:latin typeface="華康古印體(P)" panose="03010500000000000000" pitchFamily="66" charset="-120"/>
                <a:ea typeface="金梅浪漫體" panose="02010609000101010101" pitchFamily="49" charset="-120"/>
              </a:rPr>
              <a:t>靠自己，好愉快～～</a:t>
            </a:r>
            <a:r>
              <a:rPr lang="en-US" altLang="zh-TW" sz="8000" b="1" dirty="0" smtClean="0">
                <a:solidFill>
                  <a:srgbClr val="FF0000"/>
                </a:solidFill>
                <a:latin typeface="華康古印體(P)" panose="03010500000000000000" pitchFamily="66" charset="-120"/>
                <a:ea typeface="金梅浪漫體" panose="02010609000101010101" pitchFamily="49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latin typeface="華康古印體(P)" panose="03010500000000000000" pitchFamily="66" charset="-120"/>
                <a:ea typeface="金梅浪漫體" panose="02010609000101010101" pitchFamily="49" charset="-120"/>
              </a:rPr>
            </a:b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(</a:t>
            </a:r>
            <a:r>
              <a:rPr lang="zh-TW" altLang="en-US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選我正解</a:t>
            </a:r>
            <a:r>
              <a:rPr lang="en-US" altLang="zh-TW" sz="5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!!)</a:t>
            </a:r>
            <a:endParaRPr lang="zh-TW" altLang="en-US" sz="5000" dirty="0"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75509"/>
          </a:xfrm>
        </p:spPr>
        <p:txBody>
          <a:bodyPr>
            <a:normAutofit/>
          </a:bodyPr>
          <a:lstStyle/>
          <a:p>
            <a:r>
              <a:rPr lang="zh-HK" altLang="zh-TW" sz="6000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電腦畫面沒有</a:t>
            </a:r>
            <a:r>
              <a:rPr lang="en-US" altLang="zh-TW" sz="6000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icon </a:t>
            </a:r>
            <a:r>
              <a:rPr lang="zh-HK" altLang="zh-TW" sz="6000" dirty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？！</a:t>
            </a:r>
            <a:endParaRPr lang="zh-TW" altLang="en-US" sz="6000" dirty="0"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3" y="2453791"/>
            <a:ext cx="7727012" cy="25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52113"/>
          </a:xfrm>
        </p:spPr>
        <p:txBody>
          <a:bodyPr/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教室電腦光碟機切勿硬拉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1923690"/>
            <a:ext cx="9312054" cy="313426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ea typeface="文鼎古印體" panose="02010609010101010101" pitchFamily="49" charset="-120"/>
              </a:rPr>
              <a:t>光碟機損壞，維修費</a:t>
            </a:r>
            <a:r>
              <a:rPr lang="en-US" altLang="zh-TW" sz="3600" dirty="0" smtClean="0">
                <a:ea typeface="文鼎古印體" panose="02010609010101010101" pitchFamily="49" charset="-120"/>
              </a:rPr>
              <a:t>2800</a:t>
            </a:r>
            <a:r>
              <a:rPr lang="zh-TW" altLang="en-US" sz="3600" dirty="0" smtClean="0">
                <a:ea typeface="文鼎古印體" panose="02010609010101010101" pitchFamily="49" charset="-120"/>
              </a:rPr>
              <a:t>元！</a:t>
            </a:r>
            <a:endParaRPr lang="en-US" altLang="zh-TW" sz="3600" dirty="0" smtClean="0">
              <a:ea typeface="文鼎古印體" panose="02010609010101010101" pitchFamily="49" charset="-120"/>
            </a:endParaRPr>
          </a:p>
          <a:p>
            <a:r>
              <a:rPr lang="zh-TW" altLang="en-US" sz="3600" dirty="0" smtClean="0">
                <a:ea typeface="文鼎古印體" panose="02010609010101010101" pitchFamily="49" charset="-120"/>
              </a:rPr>
              <a:t>請勿因人為操作不當</a:t>
            </a:r>
            <a:r>
              <a:rPr lang="zh-TW" altLang="en-US" sz="36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浪費公帑</a:t>
            </a:r>
            <a:r>
              <a:rPr lang="zh-TW" altLang="en-US" sz="3600" dirty="0" smtClean="0">
                <a:ea typeface="文鼎古印體" panose="02010609010101010101" pitchFamily="49" charset="-120"/>
              </a:rPr>
              <a:t>！！</a:t>
            </a:r>
            <a:endParaRPr lang="en-US" altLang="zh-TW" sz="3600" dirty="0" smtClean="0">
              <a:ea typeface="文鼎古印體" panose="02010609010101010101" pitchFamily="49" charset="-120"/>
            </a:endParaRPr>
          </a:p>
          <a:p>
            <a:r>
              <a:rPr lang="zh-TW" altLang="en-US" sz="3600" dirty="0" smtClean="0">
                <a:ea typeface="文鼎古印體" panose="02010609010101010101" pitchFamily="49" charset="-120"/>
              </a:rPr>
              <a:t>貴班光碟機若目前壞了，請詢問學長姐</a:t>
            </a:r>
            <a:r>
              <a:rPr lang="en-US" altLang="zh-TW" sz="3600" dirty="0" smtClean="0">
                <a:ea typeface="文鼎古印體" panose="02010609010101010101" pitchFamily="49" charset="-120"/>
              </a:rPr>
              <a:t>why</a:t>
            </a:r>
            <a:r>
              <a:rPr lang="zh-TW" altLang="en-US" sz="3600" dirty="0" smtClean="0">
                <a:ea typeface="文鼎古印體" panose="02010609010101010101" pitchFamily="49" charset="-120"/>
              </a:rPr>
              <a:t>！設備組只能</a:t>
            </a:r>
            <a:r>
              <a:rPr lang="zh-TW" altLang="en-US" sz="3600" b="1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提供光碟機借用</a:t>
            </a:r>
            <a:r>
              <a:rPr lang="zh-TW" altLang="en-US" sz="3600" dirty="0" smtClean="0">
                <a:ea typeface="文鼎古印體" panose="02010609010101010101" pitchFamily="49" charset="-120"/>
              </a:rPr>
              <a:t>！</a:t>
            </a:r>
            <a:endParaRPr lang="en-US" altLang="zh-TW" sz="3600" dirty="0" smtClean="0">
              <a:ea typeface="文鼎古印體" panose="02010609010101010101" pitchFamily="49" charset="-120"/>
            </a:endParaRPr>
          </a:p>
          <a:p>
            <a:r>
              <a:rPr lang="zh-TW" altLang="en-US" sz="3600" dirty="0" smtClean="0">
                <a:solidFill>
                  <a:srgbClr val="0070C0"/>
                </a:solidFill>
                <a:ea typeface="文鼎古印體" panose="02010609010101010101" pitchFamily="49" charset="-120"/>
              </a:rPr>
              <a:t>借用的設備遺失，由借用者</a:t>
            </a:r>
            <a:r>
              <a:rPr lang="zh-TW" altLang="en-US" sz="3600" b="1" dirty="0" smtClean="0">
                <a:solidFill>
                  <a:srgbClr val="7030A0"/>
                </a:solidFill>
                <a:ea typeface="文鼎古印體" panose="02010609010101010101" pitchFamily="49" charset="-120"/>
              </a:rPr>
              <a:t>照價賠償</a:t>
            </a:r>
            <a:r>
              <a:rPr lang="zh-TW" altLang="en-US" sz="3600" dirty="0" smtClean="0">
                <a:solidFill>
                  <a:srgbClr val="0070C0"/>
                </a:solidFill>
                <a:ea typeface="文鼎古印體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0070C0"/>
              </a:solidFill>
              <a:ea typeface="文鼎古印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8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589" y="0"/>
            <a:ext cx="10112758" cy="1101634"/>
          </a:xfrm>
        </p:spPr>
        <p:txBody>
          <a:bodyPr>
            <a:normAutofit fontScale="90000"/>
          </a:bodyPr>
          <a:lstStyle/>
          <a:p>
            <a:r>
              <a:rPr lang="zh-TW" altLang="en-US" sz="5000" b="1" dirty="0" smtClean="0">
                <a:latin typeface="華康古印體(P)" panose="03010500000000000000" pitchFamily="66" charset="-120"/>
                <a:ea typeface="金梅淡古體" panose="02010609000101010101" pitchFamily="49" charset="-120"/>
              </a:rPr>
              <a:t>每天放學時的動作，讓設備正常運作</a:t>
            </a:r>
            <a:endParaRPr lang="zh-TW" altLang="en-US" sz="5000" b="1" dirty="0">
              <a:latin typeface="華康古印體(P)" panose="03010500000000000000" pitchFamily="66" charset="-120"/>
              <a:ea typeface="金梅淡古體" panose="0201060900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5590" y="2762250"/>
            <a:ext cx="11568286" cy="409575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HK" altLang="zh-TW" sz="3600" b="1" u="sng" dirty="0">
                <a:solidFill>
                  <a:srgbClr val="FF0000"/>
                </a:solidFill>
              </a:rPr>
              <a:t>電源</a:t>
            </a:r>
            <a:r>
              <a:rPr lang="zh-HK" altLang="zh-TW" sz="3600" b="1" u="sng" dirty="0" smtClean="0">
                <a:solidFill>
                  <a:srgbClr val="FF0000"/>
                </a:solidFill>
              </a:rPr>
              <a:t>總開關每天</a:t>
            </a:r>
            <a:r>
              <a:rPr lang="zh-HK" altLang="zh-TW" sz="3600" b="1" u="sng" dirty="0">
                <a:solidFill>
                  <a:srgbClr val="FF0000"/>
                </a:solidFill>
              </a:rPr>
              <a:t>關閉</a:t>
            </a:r>
            <a:r>
              <a:rPr lang="zh-HK" altLang="zh-TW" sz="3000" dirty="0"/>
              <a:t>：設備整合控制器、音箱、電腦、</a:t>
            </a:r>
            <a:r>
              <a:rPr lang="zh-HK" altLang="zh-TW" sz="3000" dirty="0" smtClean="0"/>
              <a:t>平板</a:t>
            </a:r>
            <a:endParaRPr lang="en-US" altLang="zh-HK" sz="30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000" b="1" dirty="0" smtClean="0">
                <a:solidFill>
                  <a:srgbClr val="7030A0"/>
                </a:solidFill>
              </a:rPr>
              <a:t>音箱的天線、藍色旋鈕不要動！！（</a:t>
            </a:r>
            <a:r>
              <a:rPr lang="zh-TW" altLang="en-US" sz="3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不要動！！ＸＮ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）</a:t>
            </a:r>
            <a:endParaRPr lang="zh-TW" altLang="zh-TW" sz="30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HK" altLang="zh-TW" sz="3000" dirty="0" smtClean="0"/>
              <a:t>投影</a:t>
            </a:r>
            <a:r>
              <a:rPr lang="zh-HK" altLang="zh-TW" sz="3000" dirty="0"/>
              <a:t>機無法投影、麥克風沒聲音：</a:t>
            </a:r>
            <a:r>
              <a:rPr lang="zh-HK" altLang="zh-TW" sz="3000" b="1" dirty="0">
                <a:solidFill>
                  <a:srgbClr val="FF0000"/>
                </a:solidFill>
              </a:rPr>
              <a:t>先確定電源線有沒有被</a:t>
            </a:r>
            <a:r>
              <a:rPr lang="zh-HK" altLang="zh-TW" sz="3000" b="1" dirty="0" smtClean="0">
                <a:solidFill>
                  <a:srgbClr val="FF0000"/>
                </a:solidFill>
              </a:rPr>
              <a:t>拔掉</a:t>
            </a:r>
            <a:endParaRPr lang="en-US" altLang="zh-HK" sz="3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HK" altLang="zh-TW" sz="3000" b="1" dirty="0" smtClean="0"/>
              <a:t>麥克風</a:t>
            </a:r>
            <a:r>
              <a:rPr lang="zh-HK" altLang="zh-TW" sz="3000" dirty="0"/>
              <a:t>有</a:t>
            </a:r>
            <a:r>
              <a:rPr lang="zh-HK" altLang="zh-TW" sz="3000" b="1" dirty="0" smtClean="0">
                <a:solidFill>
                  <a:srgbClr val="FF0000"/>
                </a:solidFill>
              </a:rPr>
              <a:t>雜音</a:t>
            </a:r>
            <a:r>
              <a:rPr lang="zh-HK" altLang="zh-TW" sz="3000" dirty="0" smtClean="0"/>
              <a:t>或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無聲</a:t>
            </a:r>
            <a:r>
              <a:rPr lang="zh-HK" altLang="zh-TW" sz="3000" dirty="0" smtClean="0"/>
              <a:t>：</a:t>
            </a:r>
            <a:endParaRPr lang="en-US" altLang="zh-HK" sz="3000" dirty="0" smtClean="0"/>
          </a:p>
          <a:p>
            <a:pPr marL="914400" lvl="1" indent="-457200"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雜音：</a:t>
            </a:r>
            <a:endParaRPr lang="en-US" altLang="zh-HK" sz="3000" dirty="0" smtClean="0">
              <a:solidFill>
                <a:schemeClr val="tx1"/>
              </a:solidFill>
            </a:endParaRPr>
          </a:p>
          <a:p>
            <a:pPr lvl="2"/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en-US" altLang="zh-TW" sz="2800" dirty="0">
                <a:solidFill>
                  <a:schemeClr val="tx1"/>
                </a:solidFill>
              </a:rPr>
              <a:t>1)</a:t>
            </a:r>
            <a:r>
              <a:rPr lang="zh-HK" altLang="zh-TW" sz="2800" dirty="0">
                <a:solidFill>
                  <a:schemeClr val="tx1"/>
                </a:solidFill>
              </a:rPr>
              <a:t>麥克風</a:t>
            </a:r>
            <a:r>
              <a:rPr lang="zh-HK" altLang="zh-TW" sz="2800" dirty="0">
                <a:solidFill>
                  <a:srgbClr val="FF0000"/>
                </a:solidFill>
              </a:rPr>
              <a:t>離音箱遠一點</a:t>
            </a:r>
            <a:r>
              <a:rPr lang="zh-HK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rgbClr val="FF0000"/>
                </a:solidFill>
              </a:rPr>
              <a:t>音量調</a:t>
            </a:r>
            <a:r>
              <a:rPr lang="zh-HK" altLang="zh-TW" sz="2800" dirty="0" smtClean="0">
                <a:solidFill>
                  <a:srgbClr val="FF0000"/>
                </a:solidFill>
              </a:rPr>
              <a:t>小</a:t>
            </a:r>
            <a:r>
              <a:rPr lang="zh-TW" altLang="en-US" sz="2800" dirty="0" smtClean="0">
                <a:solidFill>
                  <a:srgbClr val="FF0000"/>
                </a:solidFill>
              </a:rPr>
              <a:t>一點</a:t>
            </a:r>
            <a:r>
              <a:rPr lang="en-US" altLang="zh-TW" sz="28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en-US" altLang="zh-TW" sz="2800" dirty="0">
                <a:solidFill>
                  <a:schemeClr val="tx1"/>
                </a:solidFill>
              </a:rPr>
              <a:t>2)</a:t>
            </a:r>
            <a:r>
              <a:rPr lang="zh-HK" altLang="zh-TW" sz="2800" dirty="0">
                <a:solidFill>
                  <a:schemeClr val="tx1"/>
                </a:solidFill>
              </a:rPr>
              <a:t>麥克風跟機體</a:t>
            </a:r>
            <a:r>
              <a:rPr lang="zh-HK" altLang="zh-TW" sz="2800" dirty="0">
                <a:solidFill>
                  <a:srgbClr val="FF0000"/>
                </a:solidFill>
              </a:rPr>
              <a:t>接觸不良</a:t>
            </a:r>
            <a:r>
              <a:rPr lang="zh-HK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rgbClr val="FF0000"/>
                </a:solidFill>
              </a:rPr>
              <a:t>更換麥克風頭</a:t>
            </a:r>
            <a:r>
              <a:rPr lang="zh-HK" altLang="zh-TW" sz="2800" dirty="0" smtClean="0">
                <a:solidFill>
                  <a:schemeClr val="tx1"/>
                </a:solidFill>
              </a:rPr>
              <a:t>即可</a:t>
            </a:r>
            <a:endParaRPr lang="en-US" altLang="zh-HK" sz="2800" dirty="0" smtClean="0">
              <a:solidFill>
                <a:schemeClr val="tx1"/>
              </a:solidFill>
            </a:endParaRPr>
          </a:p>
          <a:p>
            <a:pPr lvl="2"/>
            <a:r>
              <a:rPr lang="en-US" altLang="zh-HK" sz="2800" dirty="0" smtClean="0">
                <a:solidFill>
                  <a:schemeClr val="tx1"/>
                </a:solidFill>
              </a:rPr>
              <a:t>(3)</a:t>
            </a:r>
            <a:r>
              <a:rPr lang="zh-TW" altLang="en-US" sz="2800" dirty="0">
                <a:solidFill>
                  <a:schemeClr val="tx1"/>
                </a:solidFill>
              </a:rPr>
              <a:t>麥克風</a:t>
            </a:r>
            <a:r>
              <a:rPr lang="zh-TW" altLang="en-US" sz="2800" dirty="0">
                <a:solidFill>
                  <a:srgbClr val="FF0000"/>
                </a:solidFill>
              </a:rPr>
              <a:t>快沒電</a:t>
            </a:r>
            <a:r>
              <a:rPr lang="zh-TW" altLang="en-US" sz="2800" dirty="0">
                <a:solidFill>
                  <a:schemeClr val="tx1"/>
                </a:solidFill>
              </a:rPr>
              <a:t>了，去</a:t>
            </a:r>
            <a:r>
              <a:rPr lang="zh-TW" altLang="en-US" sz="2800" dirty="0">
                <a:solidFill>
                  <a:srgbClr val="FF0000"/>
                </a:solidFill>
              </a:rPr>
              <a:t>充電</a:t>
            </a:r>
            <a:r>
              <a:rPr lang="zh-TW" altLang="en-US" sz="2800" dirty="0" smtClean="0">
                <a:solidFill>
                  <a:schemeClr val="tx1"/>
                </a:solidFill>
              </a:rPr>
              <a:t>！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chemeClr val="tx1"/>
                </a:solidFill>
              </a:rPr>
              <a:t>無聲：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HK" sz="3000" dirty="0">
                <a:solidFill>
                  <a:schemeClr val="tx1"/>
                </a:solidFill>
              </a:rPr>
              <a:t> </a:t>
            </a:r>
            <a:r>
              <a:rPr lang="en-US" altLang="zh-HK" sz="3000" dirty="0" smtClean="0">
                <a:solidFill>
                  <a:schemeClr val="tx1"/>
                </a:solidFill>
              </a:rPr>
              <a:t>   </a:t>
            </a:r>
            <a:r>
              <a:rPr lang="zh-HK" altLang="zh-TW" sz="3000" dirty="0" smtClean="0">
                <a:solidFill>
                  <a:schemeClr val="tx1"/>
                </a:solidFill>
              </a:rPr>
              <a:t>麥克風</a:t>
            </a:r>
            <a:r>
              <a:rPr lang="zh-HK" altLang="zh-TW" sz="3000" dirty="0">
                <a:solidFill>
                  <a:schemeClr val="tx1"/>
                </a:solidFill>
              </a:rPr>
              <a:t>接到別間教室的音</a:t>
            </a:r>
            <a:r>
              <a:rPr lang="zh-HK" altLang="zh-TW" sz="3000" dirty="0" smtClean="0">
                <a:solidFill>
                  <a:schemeClr val="tx1"/>
                </a:solidFill>
              </a:rPr>
              <a:t>箱</a:t>
            </a:r>
            <a:r>
              <a:rPr lang="zh-TW" altLang="en-US" sz="3000" dirty="0" smtClean="0">
                <a:solidFill>
                  <a:schemeClr val="tx1"/>
                </a:solidFill>
              </a:rPr>
              <a:t>，將</a:t>
            </a:r>
            <a:r>
              <a:rPr lang="zh-HK" altLang="zh-TW" sz="3000" dirty="0" smtClean="0">
                <a:solidFill>
                  <a:schemeClr val="tx1"/>
                </a:solidFill>
              </a:rPr>
              <a:t>音</a:t>
            </a:r>
            <a:r>
              <a:rPr lang="zh-HK" altLang="zh-TW" sz="3000" dirty="0">
                <a:solidFill>
                  <a:schemeClr val="tx1"/>
                </a:solidFill>
              </a:rPr>
              <a:t>箱</a:t>
            </a:r>
            <a:r>
              <a:rPr lang="zh-HK" altLang="zh-TW" sz="3000" b="1" dirty="0">
                <a:solidFill>
                  <a:srgbClr val="FF0000"/>
                </a:solidFill>
              </a:rPr>
              <a:t>電源關閉一分鐘後再重啟</a:t>
            </a:r>
            <a:r>
              <a:rPr lang="zh-HK" altLang="zh-TW" sz="3000" dirty="0">
                <a:solidFill>
                  <a:schemeClr val="tx1"/>
                </a:solidFill>
              </a:rPr>
              <a:t>。</a:t>
            </a:r>
            <a:endParaRPr lang="en-US" altLang="zh-HK" sz="30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u"/>
            </a:pPr>
            <a:endParaRPr lang="en-US" altLang="zh-HK" sz="3000" dirty="0">
              <a:solidFill>
                <a:schemeClr val="tx1"/>
              </a:solidFill>
            </a:endParaRPr>
          </a:p>
          <a:p>
            <a:pPr lvl="2"/>
            <a:endParaRPr lang="zh-TW" altLang="en-US" sz="2800" dirty="0"/>
          </a:p>
          <a:p>
            <a:endParaRPr lang="en-US" altLang="zh-HK" sz="3000" dirty="0" smtClean="0"/>
          </a:p>
        </p:txBody>
      </p:sp>
    </p:spTree>
    <p:extLst>
      <p:ext uri="{BB962C8B-B14F-4D97-AF65-F5344CB8AC3E}">
        <p14:creationId xmlns:p14="http://schemas.microsoft.com/office/powerpoint/2010/main" val="23170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多面向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6237</TotalTime>
  <Words>1195</Words>
  <Application>Microsoft Office PowerPoint</Application>
  <PresentationFormat>寬螢幕</PresentationFormat>
  <Paragraphs>145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52" baseType="lpstr">
      <vt:lpstr>文鼎中鋼筆行楷</vt:lpstr>
      <vt:lpstr>文鼎古印體</vt:lpstr>
      <vt:lpstr>文鼎粗行楷</vt:lpstr>
      <vt:lpstr>文鼎新藝體</vt:lpstr>
      <vt:lpstr>金梅毛匾行</vt:lpstr>
      <vt:lpstr>金梅浪漫體</vt:lpstr>
      <vt:lpstr>金梅淡古體</vt:lpstr>
      <vt:lpstr>華康POP1體W7(P)</vt:lpstr>
      <vt:lpstr>華康中圓體</vt:lpstr>
      <vt:lpstr>華康少女文字W3(P)</vt:lpstr>
      <vt:lpstr>華康古印體(P)</vt:lpstr>
      <vt:lpstr>華康海報體W9</vt:lpstr>
      <vt:lpstr>微軟正黑體</vt:lpstr>
      <vt:lpstr>新細明體</vt:lpstr>
      <vt:lpstr>Algerian</vt:lpstr>
      <vt:lpstr>Arial</vt:lpstr>
      <vt:lpstr>Arial Black</vt:lpstr>
      <vt:lpstr>Calibri</vt:lpstr>
      <vt:lpstr>Roboto</vt:lpstr>
      <vt:lpstr>Segoe UI Black</vt:lpstr>
      <vt:lpstr>Trebuchet MS</vt:lpstr>
      <vt:lpstr>Wingdings</vt:lpstr>
      <vt:lpstr>Wingdings 3</vt:lpstr>
      <vt:lpstr>多面向</vt:lpstr>
      <vt:lpstr>1121資訊股長教育訓練</vt:lpstr>
      <vt:lpstr>https://line.me/ti/g/ZDHzsNb_ug</vt:lpstr>
      <vt:lpstr>設備壞了?！</vt:lpstr>
      <vt:lpstr>選哪個？！</vt:lpstr>
      <vt:lpstr>線上報修怎麼填？</vt:lpstr>
      <vt:lpstr>設備故障了？！ 怎麼辦?！ 什麼時候會有人來修?！  靠自己，好愉快～～ (選我正解!!)</vt:lpstr>
      <vt:lpstr>電腦畫面沒有icon ？！</vt:lpstr>
      <vt:lpstr>教室電腦光碟機切勿硬拉</vt:lpstr>
      <vt:lpstr>每天放學時的動作，讓設備正常運作</vt:lpstr>
      <vt:lpstr>當電腦開機出現藍底畫面，請選”全碟快取開機”</vt:lpstr>
      <vt:lpstr>專業教室使用</vt:lpstr>
      <vt:lpstr>專業教室臨時借用</vt:lpstr>
      <vt:lpstr>網路使用</vt:lpstr>
      <vt:lpstr>設備借用</vt:lpstr>
      <vt:lpstr>Chromebook借用方式</vt:lpstr>
      <vt:lpstr>Chromebook借用方式</vt:lpstr>
      <vt:lpstr>Chromebook操作</vt:lpstr>
      <vt:lpstr>Chromebook操作</vt:lpstr>
      <vt:lpstr>Chromebook歸還</vt:lpstr>
      <vt:lpstr>Q&amp;A TIME</vt:lpstr>
      <vt:lpstr>教室設備整合控制器操作方式 </vt:lpstr>
      <vt:lpstr>電腦投影</vt:lpstr>
      <vt:lpstr>手機投影</vt:lpstr>
      <vt:lpstr>外接3</vt:lpstr>
      <vt:lpstr>平板投影</vt:lpstr>
      <vt:lpstr>筆電投影</vt:lpstr>
      <vt:lpstr>麥克風連結問題</vt:lpstr>
      <vt:lpstr>Q&amp;A TIME</vt:lpstr>
    </vt:vector>
  </TitlesOfParts>
  <Company>CHSC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1101資訊股長教育訓練</dc:title>
  <dc:creator>James Lee</dc:creator>
  <cp:lastModifiedBy>James Lee</cp:lastModifiedBy>
  <cp:revision>98</cp:revision>
  <cp:lastPrinted>2023-09-11T02:44:17Z</cp:lastPrinted>
  <dcterms:created xsi:type="dcterms:W3CDTF">2021-09-07T08:46:51Z</dcterms:created>
  <dcterms:modified xsi:type="dcterms:W3CDTF">2023-09-11T02:48:05Z</dcterms:modified>
</cp:coreProperties>
</file>